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8" r:id="rId4"/>
    <p:sldId id="260" r:id="rId5"/>
    <p:sldId id="274" r:id="rId6"/>
    <p:sldId id="261" r:id="rId7"/>
    <p:sldId id="262" r:id="rId8"/>
    <p:sldId id="263" r:id="rId9"/>
    <p:sldId id="264" r:id="rId10"/>
    <p:sldId id="265" r:id="rId11"/>
    <p:sldId id="268" r:id="rId12"/>
    <p:sldId id="266" r:id="rId13"/>
    <p:sldId id="267" r:id="rId14"/>
    <p:sldId id="271" r:id="rId15"/>
    <p:sldId id="270" r:id="rId16"/>
    <p:sldId id="272" r:id="rId17"/>
    <p:sldId id="285" r:id="rId18"/>
    <p:sldId id="269" r:id="rId19"/>
    <p:sldId id="273" r:id="rId20"/>
    <p:sldId id="275" r:id="rId21"/>
    <p:sldId id="276" r:id="rId22"/>
    <p:sldId id="277" r:id="rId23"/>
    <p:sldId id="278" r:id="rId24"/>
    <p:sldId id="279" r:id="rId25"/>
    <p:sldId id="280" r:id="rId26"/>
    <p:sldId id="281" r:id="rId27"/>
    <p:sldId id="282" r:id="rId28"/>
    <p:sldId id="283" r:id="rId29"/>
    <p:sldId id="259"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404" autoAdjust="0"/>
  </p:normalViewPr>
  <p:slideViewPr>
    <p:cSldViewPr>
      <p:cViewPr varScale="1">
        <p:scale>
          <a:sx n="54" d="100"/>
          <a:sy n="54" d="100"/>
        </p:scale>
        <p:origin x="-7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539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469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2149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414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2409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7999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8153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5922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6569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5238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235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7687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8472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739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3688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064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505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6704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768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904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061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6777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0525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42CDF-709F-401F-A754-A660701FC4BC}" type="datetimeFigureOut">
              <a:rPr lang="en-US" smtClean="0">
                <a:solidFill>
                  <a:prstClr val="black">
                    <a:tint val="75000"/>
                  </a:prstClr>
                </a:solidFill>
              </a:rPr>
              <a:pPr/>
              <a:t>8/4/2011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EDADB-AB8B-48A3-A88B-9151835E340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7239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beckybertram.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ksdev.codeplex.com/" TargetMode="External"/><Relationship Id="rId2" Type="http://schemas.openxmlformats.org/officeDocument/2006/relationships/hyperlink" Target="http://visualstudiogallery.msdn.microsoft.com/8e602a8c-6714-4549-9e95-f3700344b0d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intranet/sites/accounting/_vti_bin/ListData.svc/Documents?filter=Title%20eq%20&#8216;My%20Document&#8217;" TargetMode="External"/><Relationship Id="rId2" Type="http://schemas.openxmlformats.org/officeDocument/2006/relationships/hyperlink" Target="http://intranet/sites/accounting/_vti_bin/ListData.svc/Documents(2)/Titl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intranet/sites/HR/_vti_bin/Lists.asm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1"/>
            <a:ext cx="7924800" cy="2457450"/>
          </a:xfrm>
        </p:spPr>
        <p:txBody>
          <a:bodyPr>
            <a:normAutofit/>
          </a:bodyPr>
          <a:lstStyle/>
          <a:p>
            <a:r>
              <a:rPr lang="en-US" b="1" dirty="0" smtClean="0"/>
              <a:t>St. Louis Day of Dot Net 2011</a:t>
            </a:r>
            <a:br>
              <a:rPr lang="en-US" b="1" dirty="0" smtClean="0"/>
            </a:br>
            <a:r>
              <a:rPr lang="en-US" b="1" dirty="0" smtClean="0"/>
              <a:t>Jump Start: SharePoint Development</a:t>
            </a:r>
            <a:endParaRPr lang="en-US" b="1" dirty="0"/>
          </a:p>
        </p:txBody>
      </p:sp>
      <p:sp>
        <p:nvSpPr>
          <p:cNvPr id="5" name="Subtitle 2"/>
          <p:cNvSpPr txBox="1">
            <a:spLocks/>
          </p:cNvSpPr>
          <p:nvPr/>
        </p:nvSpPr>
        <p:spPr>
          <a:xfrm>
            <a:off x="2743200" y="3810000"/>
            <a:ext cx="4591050" cy="25908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b="1" smtClean="0">
                <a:solidFill>
                  <a:schemeClr val="tx1"/>
                </a:solidFill>
              </a:rPr>
              <a:t>Becky Bertram</a:t>
            </a:r>
          </a:p>
          <a:p>
            <a:pPr algn="l"/>
            <a:r>
              <a:rPr lang="en-US" sz="2000" smtClean="0">
                <a:solidFill>
                  <a:schemeClr val="tx1"/>
                </a:solidFill>
              </a:rPr>
              <a:t>Independent SharePoint Consultant</a:t>
            </a:r>
            <a:br>
              <a:rPr lang="en-US" sz="2000" smtClean="0">
                <a:solidFill>
                  <a:schemeClr val="tx1"/>
                </a:solidFill>
              </a:rPr>
            </a:br>
            <a:r>
              <a:rPr lang="en-US" sz="2000" smtClean="0">
                <a:solidFill>
                  <a:schemeClr val="tx1"/>
                </a:solidFill>
              </a:rPr>
              <a:t>SharePoint MVP, MCSD.NET, MCTS</a:t>
            </a:r>
          </a:p>
          <a:p>
            <a:pPr algn="l"/>
            <a:r>
              <a:rPr lang="en-US" sz="2000" smtClean="0">
                <a:solidFill>
                  <a:schemeClr val="tx1"/>
                </a:solidFill>
                <a:hlinkClick r:id="rId2"/>
              </a:rPr>
              <a:t>www.beckybertram.com</a:t>
            </a:r>
            <a:endParaRPr lang="en-US" sz="2000" smtClean="0">
              <a:solidFill>
                <a:schemeClr val="tx1"/>
              </a:solidFill>
            </a:endParaRPr>
          </a:p>
          <a:p>
            <a:pPr algn="l"/>
            <a:r>
              <a:rPr lang="en-US" sz="2000" smtClean="0">
                <a:solidFill>
                  <a:schemeClr val="tx1"/>
                </a:solidFill>
              </a:rPr>
              <a:t>@beckybertram</a:t>
            </a:r>
            <a:endParaRPr lang="en-US" sz="2000" dirty="0" smtClean="0">
              <a:solidFill>
                <a:schemeClr val="tx1"/>
              </a:solidFill>
            </a:endParaRPr>
          </a:p>
        </p:txBody>
      </p:sp>
      <p:pic>
        <p:nvPicPr>
          <p:cNvPr id="6" name="Picture 2" descr="C:\Users\Becky\Desktop\Desktop\BambooTre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200399"/>
            <a:ext cx="1809750" cy="2962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156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Folder</a:t>
            </a:r>
            <a:endParaRPr lang="en-US" dirty="0"/>
          </a:p>
        </p:txBody>
      </p:sp>
      <p:sp>
        <p:nvSpPr>
          <p:cNvPr id="3" name="Content Placeholder 2"/>
          <p:cNvSpPr>
            <a:spLocks noGrp="1"/>
          </p:cNvSpPr>
          <p:nvPr>
            <p:ph idx="1"/>
          </p:nvPr>
        </p:nvSpPr>
        <p:spPr/>
        <p:txBody>
          <a:bodyPr/>
          <a:lstStyle/>
          <a:p>
            <a:pPr marL="0" indent="0">
              <a:buNone/>
            </a:pPr>
            <a:r>
              <a:rPr lang="en-US" dirty="0" smtClean="0"/>
              <a:t>Each feature contains a folder that includes files related to that feature:</a:t>
            </a:r>
          </a:p>
          <a:p>
            <a:pPr lvl="1"/>
            <a:r>
              <a:rPr lang="en-US" dirty="0" smtClean="0"/>
              <a:t>Element files (ASPX pages, images, etc.)</a:t>
            </a:r>
          </a:p>
          <a:p>
            <a:pPr lvl="1"/>
            <a:r>
              <a:rPr lang="en-US" dirty="0" smtClean="0"/>
              <a:t>Element manifest files (tell SharePoint what to do with element files, such as add an item to a list)</a:t>
            </a:r>
          </a:p>
          <a:p>
            <a:pPr lvl="1"/>
            <a:r>
              <a:rPr lang="en-US" dirty="0" smtClean="0"/>
              <a:t>Feature manifest (Feature.xml – tells SharePoint which element manifest files to execute, as well as properties of the feature, such as its name and scope)</a:t>
            </a:r>
          </a:p>
        </p:txBody>
      </p:sp>
    </p:spTree>
    <p:extLst>
      <p:ext uri="{BB962C8B-B14F-4D97-AF65-F5344CB8AC3E}">
        <p14:creationId xmlns:p14="http://schemas.microsoft.com/office/powerpoint/2010/main" val="3591955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Solution?</a:t>
            </a:r>
            <a:endParaRPr lang="en-US" dirty="0"/>
          </a:p>
        </p:txBody>
      </p:sp>
      <p:sp>
        <p:nvSpPr>
          <p:cNvPr id="3" name="Content Placeholder 2"/>
          <p:cNvSpPr>
            <a:spLocks noGrp="1"/>
          </p:cNvSpPr>
          <p:nvPr>
            <p:ph idx="1"/>
          </p:nvPr>
        </p:nvSpPr>
        <p:spPr/>
        <p:txBody>
          <a:bodyPr>
            <a:normAutofit/>
          </a:bodyPr>
          <a:lstStyle/>
          <a:p>
            <a:r>
              <a:rPr lang="en-US" dirty="0" smtClean="0"/>
              <a:t>A </a:t>
            </a:r>
            <a:r>
              <a:rPr lang="en-US" i="1" dirty="0" smtClean="0"/>
              <a:t>solution package</a:t>
            </a:r>
            <a:r>
              <a:rPr lang="en-US" dirty="0" smtClean="0"/>
              <a:t> is just a cabinet file with an extension of WSP. </a:t>
            </a:r>
          </a:p>
          <a:p>
            <a:r>
              <a:rPr lang="en-US" dirty="0"/>
              <a:t>A solution is a mechanism for deploying assets to your SharePoint server farm.</a:t>
            </a:r>
          </a:p>
          <a:p>
            <a:pPr lvl="1"/>
            <a:r>
              <a:rPr lang="en-US" dirty="0"/>
              <a:t>Assets: assembly, files, features</a:t>
            </a:r>
          </a:p>
          <a:p>
            <a:pPr lvl="1"/>
            <a:r>
              <a:rPr lang="en-US" dirty="0"/>
              <a:t>Manifest: solution properties, assembly location, feature location, </a:t>
            </a:r>
            <a:r>
              <a:rPr lang="en-US" dirty="0" err="1"/>
              <a:t>web.config</a:t>
            </a:r>
            <a:r>
              <a:rPr lang="en-US" dirty="0"/>
              <a:t> </a:t>
            </a:r>
            <a:r>
              <a:rPr lang="en-US" dirty="0" smtClean="0"/>
              <a:t>changes</a:t>
            </a:r>
          </a:p>
          <a:p>
            <a:r>
              <a:rPr lang="en-US" dirty="0" smtClean="0"/>
              <a:t>Solutions work across a load balanced farm.</a:t>
            </a:r>
          </a:p>
          <a:p>
            <a:endParaRPr lang="en-US" dirty="0"/>
          </a:p>
        </p:txBody>
      </p:sp>
    </p:spTree>
    <p:extLst>
      <p:ext uri="{BB962C8B-B14F-4D97-AF65-F5344CB8AC3E}">
        <p14:creationId xmlns:p14="http://schemas.microsoft.com/office/powerpoint/2010/main" val="2659285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and Features</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pPr marL="0" indent="0">
              <a:buNone/>
            </a:pPr>
            <a:r>
              <a:rPr lang="en-US" dirty="0" smtClean="0"/>
              <a:t>Solutions can contain references to features.</a:t>
            </a:r>
          </a:p>
          <a:p>
            <a:pPr marL="0" indent="0">
              <a:buNone/>
            </a:pPr>
            <a:r>
              <a:rPr lang="en-US" dirty="0" smtClean="0"/>
              <a:t>Example: I have a feature called “My Web Part” that includes a compiled web part. When activated, the feature adds that web part to the Web Part Gallery of the site collection. </a:t>
            </a:r>
          </a:p>
          <a:p>
            <a:pPr marL="0" indent="0">
              <a:buNone/>
            </a:pPr>
            <a:r>
              <a:rPr lang="en-US" dirty="0" smtClean="0"/>
              <a:t>The solution package would contain:</a:t>
            </a:r>
          </a:p>
          <a:p>
            <a:r>
              <a:rPr lang="en-US" dirty="0" smtClean="0"/>
              <a:t>a reference to the feature manifest file</a:t>
            </a:r>
          </a:p>
          <a:p>
            <a:r>
              <a:rPr lang="en-US" dirty="0" smtClean="0"/>
              <a:t>the assembly used by the web part</a:t>
            </a:r>
          </a:p>
          <a:p>
            <a:r>
              <a:rPr lang="en-US" dirty="0" smtClean="0"/>
              <a:t>an instruction that the </a:t>
            </a:r>
            <a:r>
              <a:rPr lang="en-US" dirty="0" err="1" smtClean="0"/>
              <a:t>web.config</a:t>
            </a:r>
            <a:r>
              <a:rPr lang="en-US" dirty="0" smtClean="0"/>
              <a:t> must be updated to tell SharePoint that it’s okay to use that web part’s assembly (i.e. mark the web part type as “safe”).</a:t>
            </a:r>
          </a:p>
        </p:txBody>
      </p:sp>
    </p:spTree>
    <p:extLst>
      <p:ext uri="{BB962C8B-B14F-4D97-AF65-F5344CB8AC3E}">
        <p14:creationId xmlns:p14="http://schemas.microsoft.com/office/powerpoint/2010/main" val="3146522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Sandboxed vs. Farm Solutions</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Farm solutions deploy assets to the server file system and assemblies are executed from within the web server process.</a:t>
            </a:r>
          </a:p>
          <a:p>
            <a:r>
              <a:rPr lang="en-US" dirty="0" smtClean="0"/>
              <a:t>Sandboxed solutions are extracted and run within their own separate “sandboxed” process, and are thus safer.</a:t>
            </a:r>
          </a:p>
          <a:p>
            <a:r>
              <a:rPr lang="en-US" dirty="0" smtClean="0"/>
              <a:t>Sandboxed solutions have reduced functionality, but are safer to use when the site is co-located. Sandboxed solutions can be deployed by site administrators, whereas farm solutions must be deployed by server admins.</a:t>
            </a:r>
          </a:p>
          <a:p>
            <a:r>
              <a:rPr lang="en-US" dirty="0" smtClean="0"/>
              <a:t>Resource throttling prevents “rogue” sandboxed solutions from chewing up server resources.</a:t>
            </a:r>
          </a:p>
          <a:p>
            <a:r>
              <a:rPr lang="en-US" dirty="0" smtClean="0"/>
              <a:t>Farm solutions added to server via PowerShell (or STSADM tool), deployed via PowerShell or Central Admin. Sandboxed solutions uploaded to Solutions Gallery, deployed from there.</a:t>
            </a:r>
            <a:endParaRPr lang="en-US" dirty="0"/>
          </a:p>
        </p:txBody>
      </p:sp>
    </p:spTree>
    <p:extLst>
      <p:ext uri="{BB962C8B-B14F-4D97-AF65-F5344CB8AC3E}">
        <p14:creationId xmlns:p14="http://schemas.microsoft.com/office/powerpoint/2010/main" val="3461795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Customization vs. Development</a:t>
            </a:r>
            <a:endParaRPr lang="en-US" dirty="0"/>
          </a:p>
        </p:txBody>
      </p:sp>
      <p:sp>
        <p:nvSpPr>
          <p:cNvPr id="7" name="Content Placeholder 6"/>
          <p:cNvSpPr>
            <a:spLocks noGrp="1"/>
          </p:cNvSpPr>
          <p:nvPr>
            <p:ph idx="1"/>
          </p:nvPr>
        </p:nvSpPr>
        <p:spPr/>
        <p:txBody>
          <a:bodyPr>
            <a:normAutofit/>
          </a:bodyPr>
          <a:lstStyle/>
          <a:p>
            <a:r>
              <a:rPr lang="en-US" dirty="0" smtClean="0"/>
              <a:t>Customization involves making changes to a particular site collection or site, usually by means of a tool like SharePoint Designer, or via the web browser.</a:t>
            </a:r>
          </a:p>
          <a:p>
            <a:r>
              <a:rPr lang="en-US" dirty="0" smtClean="0"/>
              <a:t>Development involves the creation of solution packages, features, etc., which can be used repeatedly in different environments. Developers utilize a tool like Visual Studio.</a:t>
            </a:r>
          </a:p>
        </p:txBody>
      </p:sp>
    </p:spTree>
    <p:extLst>
      <p:ext uri="{BB962C8B-B14F-4D97-AF65-F5344CB8AC3E}">
        <p14:creationId xmlns:p14="http://schemas.microsoft.com/office/powerpoint/2010/main" val="13018751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Studio 2010</a:t>
            </a:r>
            <a:endParaRPr lang="en-US" dirty="0"/>
          </a:p>
        </p:txBody>
      </p:sp>
      <p:sp>
        <p:nvSpPr>
          <p:cNvPr id="3" name="Content Placeholder 2"/>
          <p:cNvSpPr>
            <a:spLocks noGrp="1"/>
          </p:cNvSpPr>
          <p:nvPr>
            <p:ph idx="1"/>
          </p:nvPr>
        </p:nvSpPr>
        <p:spPr/>
        <p:txBody>
          <a:bodyPr>
            <a:normAutofit fontScale="92500"/>
          </a:bodyPr>
          <a:lstStyle/>
          <a:p>
            <a:r>
              <a:rPr lang="en-US" dirty="0" smtClean="0"/>
              <a:t>Visual Studio 2010 must be used to build SharePoint 2010 applications. You can use Visual Studio 2010 to build SharePoint 2007 solution packages, but you still have to do the manual work to compile the packages.</a:t>
            </a:r>
          </a:p>
          <a:p>
            <a:r>
              <a:rPr lang="en-US" dirty="0" smtClean="0"/>
              <a:t>Visual Studio 2010 comes with a number of built in project templates that can serve as a starting point for building SharePoint solutions.</a:t>
            </a:r>
          </a:p>
          <a:p>
            <a:r>
              <a:rPr lang="en-US" dirty="0" smtClean="0"/>
              <a:t>Built-in debugging functionality</a:t>
            </a:r>
            <a:endParaRPr lang="en-US" dirty="0"/>
          </a:p>
        </p:txBody>
      </p:sp>
    </p:spTree>
    <p:extLst>
      <p:ext uri="{BB962C8B-B14F-4D97-AF65-F5344CB8AC3E}">
        <p14:creationId xmlns:p14="http://schemas.microsoft.com/office/powerpoint/2010/main" val="3463607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VS Third Party Add-Ons</a:t>
            </a:r>
            <a:endParaRPr lang="en-US" dirty="0"/>
          </a:p>
        </p:txBody>
      </p:sp>
      <p:sp>
        <p:nvSpPr>
          <p:cNvPr id="3" name="Content Placeholder 2"/>
          <p:cNvSpPr>
            <a:spLocks noGrp="1"/>
          </p:cNvSpPr>
          <p:nvPr>
            <p:ph idx="1"/>
          </p:nvPr>
        </p:nvSpPr>
        <p:spPr/>
        <p:txBody>
          <a:bodyPr/>
          <a:lstStyle/>
          <a:p>
            <a:r>
              <a:rPr lang="en-US" dirty="0" smtClean="0"/>
              <a:t>SharePoint </a:t>
            </a:r>
            <a:r>
              <a:rPr lang="en-US" dirty="0"/>
              <a:t>Power Tools: </a:t>
            </a:r>
            <a:r>
              <a:rPr lang="en-US" dirty="0">
                <a:hlinkClick r:id="rId2"/>
              </a:rPr>
              <a:t>http://visualstudiogallery.msdn.microsoft.com/8e602a8c-6714-4549-9e95-f3700344b0d9</a:t>
            </a:r>
            <a:r>
              <a:rPr lang="en-US" dirty="0" smtClean="0">
                <a:hlinkClick r:id="rId2"/>
              </a:rPr>
              <a:t>/</a:t>
            </a:r>
            <a:r>
              <a:rPr lang="en-US" dirty="0" smtClean="0"/>
              <a:t> </a:t>
            </a:r>
            <a:br>
              <a:rPr lang="en-US" dirty="0" smtClean="0"/>
            </a:br>
            <a:endParaRPr lang="en-US" dirty="0" smtClean="0"/>
          </a:p>
          <a:p>
            <a:r>
              <a:rPr lang="en-US" dirty="0" smtClean="0"/>
              <a:t>CKS-</a:t>
            </a:r>
            <a:r>
              <a:rPr lang="en-US" dirty="0" err="1" smtClean="0"/>
              <a:t>Dev</a:t>
            </a:r>
            <a:r>
              <a:rPr lang="en-US" dirty="0"/>
              <a:t>: </a:t>
            </a:r>
            <a:r>
              <a:rPr lang="en-US" dirty="0" smtClean="0"/>
              <a:t/>
            </a:r>
            <a:br>
              <a:rPr lang="en-US" dirty="0" smtClean="0"/>
            </a:br>
            <a:r>
              <a:rPr lang="en-US" dirty="0" smtClean="0">
                <a:hlinkClick r:id="rId3"/>
              </a:rPr>
              <a:t>http</a:t>
            </a:r>
            <a:r>
              <a:rPr lang="en-US" dirty="0">
                <a:hlinkClick r:id="rId3"/>
              </a:rPr>
              <a:t>://cksdev.codeplex.com</a:t>
            </a:r>
            <a:r>
              <a:rPr lang="en-US" dirty="0" smtClean="0">
                <a:hlinkClick r:id="rId3"/>
              </a:rPr>
              <a:t>/</a:t>
            </a:r>
            <a:r>
              <a:rPr lang="en-US" dirty="0" smtClean="0"/>
              <a:t> </a:t>
            </a:r>
            <a:endParaRPr lang="en-US" dirty="0"/>
          </a:p>
        </p:txBody>
      </p:sp>
    </p:spTree>
    <p:extLst>
      <p:ext uri="{BB962C8B-B14F-4D97-AF65-F5344CB8AC3E}">
        <p14:creationId xmlns:p14="http://schemas.microsoft.com/office/powerpoint/2010/main" val="1151302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Demo: Creating a Solution Package</a:t>
            </a:r>
            <a:endParaRPr lang="en-US" dirty="0"/>
          </a:p>
        </p:txBody>
      </p:sp>
    </p:spTree>
    <p:extLst>
      <p:ext uri="{BB962C8B-B14F-4D97-AF65-F5344CB8AC3E}">
        <p14:creationId xmlns:p14="http://schemas.microsoft.com/office/powerpoint/2010/main" val="89240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Developing for SharePoint</a:t>
            </a:r>
            <a:endParaRPr lang="en-US" dirty="0"/>
          </a:p>
        </p:txBody>
      </p:sp>
    </p:spTree>
    <p:extLst>
      <p:ext uri="{BB962C8B-B14F-4D97-AF65-F5344CB8AC3E}">
        <p14:creationId xmlns:p14="http://schemas.microsoft.com/office/powerpoint/2010/main" val="30951020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Collaborative Application Markup Language</a:t>
            </a:r>
          </a:p>
          <a:p>
            <a:r>
              <a:rPr lang="en-US" dirty="0" smtClean="0"/>
              <a:t>Gives instructions telling SharePoint how to add assets to the content database.</a:t>
            </a:r>
          </a:p>
          <a:p>
            <a:pPr lvl="1"/>
            <a:r>
              <a:rPr lang="en-US" dirty="0" smtClean="0"/>
              <a:t>Adding an item to a list (including adding items to libraries)</a:t>
            </a:r>
          </a:p>
          <a:p>
            <a:pPr lvl="1"/>
            <a:r>
              <a:rPr lang="en-US" dirty="0" smtClean="0"/>
              <a:t>Adding a list or library to a site</a:t>
            </a:r>
          </a:p>
          <a:p>
            <a:pPr lvl="1"/>
            <a:r>
              <a:rPr lang="en-US" dirty="0" smtClean="0"/>
              <a:t>Adding a content type or site column to a site</a:t>
            </a:r>
          </a:p>
          <a:p>
            <a:r>
              <a:rPr lang="en-US" dirty="0" smtClean="0"/>
              <a:t>Can also be used to retrieve items from the content database much like a SQL query, using “where”, “sort by” and “group by clauses”. This is called a </a:t>
            </a:r>
            <a:r>
              <a:rPr lang="en-US" i="1" dirty="0" smtClean="0"/>
              <a:t>CAML Query</a:t>
            </a:r>
            <a:r>
              <a:rPr lang="en-US" dirty="0" smtClean="0"/>
              <a:t>.</a:t>
            </a:r>
            <a:endParaRPr lang="en-US" dirty="0"/>
          </a:p>
        </p:txBody>
      </p:sp>
    </p:spTree>
    <p:extLst>
      <p:ext uri="{BB962C8B-B14F-4D97-AF65-F5344CB8AC3E}">
        <p14:creationId xmlns:p14="http://schemas.microsoft.com/office/powerpoint/2010/main" val="1495377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SharePoint Six-in-One</a:t>
            </a:r>
            <a:endParaRPr lang="en-US" dirty="0"/>
          </a:p>
        </p:txBody>
      </p:sp>
      <p:sp>
        <p:nvSpPr>
          <p:cNvPr id="3" name="Content Placeholder 2"/>
          <p:cNvSpPr>
            <a:spLocks noGrp="1"/>
          </p:cNvSpPr>
          <p:nvPr>
            <p:ph idx="1"/>
          </p:nvPr>
        </p:nvSpPr>
        <p:spPr>
          <a:xfrm>
            <a:off x="3886199" y="1600200"/>
            <a:ext cx="4308249" cy="4525963"/>
          </a:xfrm>
        </p:spPr>
        <p:txBody>
          <a:bodyPr/>
          <a:lstStyle/>
          <a:p>
            <a:pPr marL="0" indent="0">
              <a:buNone/>
            </a:pPr>
            <a:r>
              <a:rPr lang="en-US" dirty="0" smtClean="0"/>
              <a:t>The information in this presentation is condensed from chapters 7 and 8, authored by myself, in “SharePoint 2010 Six-in-One”, published by </a:t>
            </a:r>
            <a:r>
              <a:rPr lang="en-US" dirty="0" err="1" smtClean="0"/>
              <a:t>Wrox</a:t>
            </a:r>
            <a:r>
              <a:rPr lang="en-US" dirty="0" smtClean="0"/>
              <a:t>.</a:t>
            </a:r>
            <a:endParaRPr lang="en-US" dirty="0"/>
          </a:p>
        </p:txBody>
      </p:sp>
      <p:sp>
        <p:nvSpPr>
          <p:cNvPr id="4" name="AutoShape 4" descr="http://img692.imageshack.us/img692/7844/23056461.jpg"/>
          <p:cNvSpPr>
            <a:spLocks noChangeAspect="1" noChangeArrowheads="1"/>
          </p:cNvSpPr>
          <p:nvPr/>
        </p:nvSpPr>
        <p:spPr bwMode="auto">
          <a:xfrm>
            <a:off x="87313"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76400"/>
            <a:ext cx="3062326"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00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CAML Example</a:t>
            </a:r>
            <a:endParaRPr lang="en-US" dirty="0"/>
          </a:p>
        </p:txBody>
      </p:sp>
      <p:sp>
        <p:nvSpPr>
          <p:cNvPr id="3" name="Content Placeholder 2"/>
          <p:cNvSpPr>
            <a:spLocks noGrp="1"/>
          </p:cNvSpPr>
          <p:nvPr>
            <p:ph idx="1"/>
          </p:nvPr>
        </p:nvSpPr>
        <p:spPr>
          <a:xfrm>
            <a:off x="304800" y="1752600"/>
            <a:ext cx="8610600" cy="4648200"/>
          </a:xfrm>
        </p:spPr>
        <p:txBody>
          <a:bodyPr>
            <a:normAutofit fontScale="70000" lnSpcReduction="20000"/>
          </a:bodyPr>
          <a:lstStyle/>
          <a:p>
            <a:pPr marL="0" indent="0">
              <a:buNone/>
            </a:pPr>
            <a:r>
              <a:rPr lang="en-US" dirty="0">
                <a:latin typeface="Courier New" pitchFamily="49" charset="0"/>
                <a:cs typeface="Courier New" pitchFamily="49" charset="0"/>
              </a:rPr>
              <a:t>&lt;Field Type="Choice"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Group="My </a:t>
            </a:r>
            <a:r>
              <a:rPr lang="en-US" dirty="0">
                <a:latin typeface="Courier New" pitchFamily="49" charset="0"/>
                <a:cs typeface="Courier New" pitchFamily="49" charset="0"/>
              </a:rPr>
              <a:t>Custom </a:t>
            </a:r>
            <a:r>
              <a:rPr lang="en-US" dirty="0" smtClean="0">
                <a:latin typeface="Courier New" pitchFamily="49" charset="0"/>
                <a:cs typeface="Courier New" pitchFamily="49" charset="0"/>
              </a:rPr>
              <a:t>Columns"</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DisplayName</a:t>
            </a:r>
            <a:r>
              <a:rPr lang="en-US" dirty="0">
                <a:latin typeface="Courier New" pitchFamily="49" charset="0"/>
                <a:cs typeface="Courier New" pitchFamily="49" charset="0"/>
              </a:rPr>
              <a:t>="Fiscal </a:t>
            </a:r>
            <a:r>
              <a:rPr lang="en-US" dirty="0" smtClean="0">
                <a:latin typeface="Courier New" pitchFamily="49" charset="0"/>
                <a:cs typeface="Courier New" pitchFamily="49" charset="0"/>
              </a:rPr>
              <a:t>Quarter"</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Name</a:t>
            </a:r>
            <a:r>
              <a:rPr lang="en-US" dirty="0">
                <a:latin typeface="Courier New" pitchFamily="49" charset="0"/>
                <a:cs typeface="Courier New" pitchFamily="49" charset="0"/>
              </a:rPr>
              <a:t>="</a:t>
            </a:r>
            <a:r>
              <a:rPr lang="en-US" dirty="0" err="1">
                <a:latin typeface="Courier New" pitchFamily="49" charset="0"/>
                <a:cs typeface="Courier New" pitchFamily="49" charset="0"/>
              </a:rPr>
              <a:t>FiscalQuarter</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ID</a:t>
            </a:r>
            <a:r>
              <a:rPr lang="en-US" dirty="0">
                <a:latin typeface="Courier New" pitchFamily="49" charset="0"/>
                <a:cs typeface="Courier New" pitchFamily="49" charset="0"/>
              </a:rPr>
              <a:t>="{0DFD4BB2-DBC8-461b-8A2E-E7E5D077F679</a:t>
            </a:r>
            <a:r>
              <a:rPr lang="en-US" dirty="0" smtClean="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&lt;</a:t>
            </a:r>
            <a:r>
              <a:rPr lang="en-US" dirty="0">
                <a:latin typeface="Courier New" pitchFamily="49" charset="0"/>
                <a:cs typeface="Courier New" pitchFamily="49" charset="0"/>
              </a:rPr>
              <a:t>CHOICES</a:t>
            </a:r>
            <a:r>
              <a:rPr lang="en-US" dirty="0" smtClean="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&lt;</a:t>
            </a:r>
            <a:r>
              <a:rPr lang="en-US" dirty="0">
                <a:latin typeface="Courier New" pitchFamily="49" charset="0"/>
                <a:cs typeface="Courier New" pitchFamily="49" charset="0"/>
              </a:rPr>
              <a:t>CHOICE&gt;Q1&lt;/CHOICE</a:t>
            </a:r>
            <a:r>
              <a:rPr lang="en-US" dirty="0" smtClean="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&lt;</a:t>
            </a:r>
            <a:r>
              <a:rPr lang="en-US" dirty="0">
                <a:latin typeface="Courier New" pitchFamily="49" charset="0"/>
                <a:cs typeface="Courier New" pitchFamily="49" charset="0"/>
              </a:rPr>
              <a:t>CHOICE&gt;Q2&lt;/CHOICE</a:t>
            </a:r>
            <a:r>
              <a:rPr lang="en-US" dirty="0" smtClean="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&lt;</a:t>
            </a:r>
            <a:r>
              <a:rPr lang="en-US" dirty="0">
                <a:latin typeface="Courier New" pitchFamily="49" charset="0"/>
                <a:cs typeface="Courier New" pitchFamily="49" charset="0"/>
              </a:rPr>
              <a:t>CHOICE&gt;Q3&lt;/CHOICE</a:t>
            </a:r>
            <a:r>
              <a:rPr lang="en-US" dirty="0" smtClean="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&lt;</a:t>
            </a:r>
            <a:r>
              <a:rPr lang="en-US" dirty="0">
                <a:latin typeface="Courier New" pitchFamily="49" charset="0"/>
                <a:cs typeface="Courier New" pitchFamily="49" charset="0"/>
              </a:rPr>
              <a:t>CHOICE&gt;Q4&lt;/CHOICE</a:t>
            </a:r>
            <a:r>
              <a:rPr lang="en-US" dirty="0" smtClean="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&lt;/</a:t>
            </a:r>
            <a:r>
              <a:rPr lang="en-US" dirty="0">
                <a:latin typeface="Courier New" pitchFamily="49" charset="0"/>
                <a:cs typeface="Courier New" pitchFamily="49" charset="0"/>
              </a:rPr>
              <a:t>CHOICES&gt;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&lt;/</a:t>
            </a:r>
            <a:r>
              <a:rPr lang="en-US" dirty="0">
                <a:latin typeface="Courier New" pitchFamily="49" charset="0"/>
                <a:cs typeface="Courier New" pitchFamily="49" charset="0"/>
              </a:rPr>
              <a:t>Field</a:t>
            </a:r>
            <a:r>
              <a:rPr lang="en-US" dirty="0" smtClean="0">
                <a:latin typeface="Courier New" pitchFamily="49" charset="0"/>
                <a:cs typeface="Courier New" pitchFamily="49" charset="0"/>
              </a:rPr>
              <a:t>&gt;</a:t>
            </a: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2772408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 Side Object Model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Many of the core classes are contained in the Microsoft.SharePoint.dll assembly, and the </a:t>
            </a:r>
            <a:r>
              <a:rPr lang="en-US" dirty="0" err="1" smtClean="0"/>
              <a:t>Microsoft.SharePoint</a:t>
            </a:r>
            <a:r>
              <a:rPr lang="en-US" dirty="0" smtClean="0"/>
              <a:t> namespace.</a:t>
            </a:r>
          </a:p>
          <a:p>
            <a:r>
              <a:rPr lang="en-US" dirty="0" smtClean="0"/>
              <a:t>Core classes often start with “SP”, such as:</a:t>
            </a:r>
          </a:p>
          <a:p>
            <a:pPr lvl="1"/>
            <a:r>
              <a:rPr lang="en-US" dirty="0" err="1" smtClean="0"/>
              <a:t>SPFarm</a:t>
            </a:r>
            <a:endParaRPr lang="en-US" dirty="0"/>
          </a:p>
          <a:p>
            <a:pPr lvl="1"/>
            <a:r>
              <a:rPr lang="en-US" dirty="0" err="1" smtClean="0"/>
              <a:t>SPWebApplication</a:t>
            </a:r>
            <a:endParaRPr lang="en-US" dirty="0" smtClean="0"/>
          </a:p>
          <a:p>
            <a:pPr lvl="1"/>
            <a:r>
              <a:rPr lang="en-US" dirty="0" err="1" smtClean="0"/>
              <a:t>SPSite</a:t>
            </a:r>
            <a:r>
              <a:rPr lang="en-US" dirty="0" smtClean="0"/>
              <a:t> (site collection)</a:t>
            </a:r>
          </a:p>
          <a:p>
            <a:pPr lvl="1"/>
            <a:r>
              <a:rPr lang="en-US" dirty="0" err="1" smtClean="0"/>
              <a:t>SPWeb</a:t>
            </a:r>
            <a:r>
              <a:rPr lang="en-US" dirty="0" smtClean="0"/>
              <a:t> (site)</a:t>
            </a:r>
          </a:p>
          <a:p>
            <a:pPr lvl="1"/>
            <a:r>
              <a:rPr lang="en-US" dirty="0" err="1" smtClean="0"/>
              <a:t>SPList</a:t>
            </a:r>
            <a:endParaRPr lang="en-US" dirty="0" smtClean="0"/>
          </a:p>
          <a:p>
            <a:pPr lvl="1"/>
            <a:r>
              <a:rPr lang="en-US" dirty="0" err="1" smtClean="0"/>
              <a:t>SPListItem</a:t>
            </a:r>
            <a:endParaRPr lang="en-US" dirty="0"/>
          </a:p>
        </p:txBody>
      </p:sp>
    </p:spTree>
    <p:extLst>
      <p:ext uri="{BB962C8B-B14F-4D97-AF65-F5344CB8AC3E}">
        <p14:creationId xmlns:p14="http://schemas.microsoft.com/office/powerpoint/2010/main" val="20265794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SSOM Hierarchy</a:t>
            </a:r>
            <a:endParaRPr lang="en-US" dirty="0"/>
          </a:p>
        </p:txBody>
      </p:sp>
      <p:sp>
        <p:nvSpPr>
          <p:cNvPr id="3" name="Content Placeholder 2"/>
          <p:cNvSpPr>
            <a:spLocks noGrp="1"/>
          </p:cNvSpPr>
          <p:nvPr>
            <p:ph idx="1"/>
          </p:nvPr>
        </p:nvSpPr>
        <p:spPr>
          <a:xfrm>
            <a:off x="2667000" y="1676400"/>
            <a:ext cx="4419600" cy="4525963"/>
          </a:xfrm>
        </p:spPr>
        <p:txBody>
          <a:bodyPr/>
          <a:lstStyle/>
          <a:p>
            <a:pPr marL="0" indent="0">
              <a:buNone/>
            </a:pPr>
            <a:r>
              <a:rPr lang="en-US" dirty="0" smtClean="0"/>
              <a:t>The hierarchy of objects is fairly intuitive; each item contains a collection of lesser items, and each item can access its parent item.</a:t>
            </a:r>
            <a:endParaRPr lang="en-US" dirty="0"/>
          </a:p>
        </p:txBody>
      </p:sp>
      <p:pic>
        <p:nvPicPr>
          <p:cNvPr id="3074" name="Picture 2" descr="C:\Users\Becky\Documents\Presentations\Wrox\Chapter 8\Chapter 8 Images\877272 f0801.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2034540" cy="6302306"/>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Becky\Documents\Presentations\Wrox\Chapter 8\Chapter 8 Images\877272-f0802.bm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1800" y="465647"/>
            <a:ext cx="869756" cy="5980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769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Client-side Object Model</a:t>
            </a:r>
            <a:endParaRPr lang="en-US" dirty="0"/>
          </a:p>
        </p:txBody>
      </p:sp>
      <p:sp>
        <p:nvSpPr>
          <p:cNvPr id="3" name="Content Placeholder 2"/>
          <p:cNvSpPr>
            <a:spLocks noGrp="1"/>
          </p:cNvSpPr>
          <p:nvPr>
            <p:ph idx="1"/>
          </p:nvPr>
        </p:nvSpPr>
        <p:spPr/>
        <p:txBody>
          <a:bodyPr>
            <a:normAutofit lnSpcReduction="10000"/>
          </a:bodyPr>
          <a:lstStyle/>
          <a:p>
            <a:r>
              <a:rPr lang="en-US" dirty="0" smtClean="0"/>
              <a:t>Used to access SharePoint from a location outside of the SharePoint environment</a:t>
            </a:r>
          </a:p>
          <a:p>
            <a:r>
              <a:rPr lang="en-US" dirty="0" smtClean="0"/>
              <a:t>3 CSOM API’s:</a:t>
            </a:r>
          </a:p>
          <a:p>
            <a:pPr lvl="1"/>
            <a:r>
              <a:rPr lang="en-US" dirty="0" smtClean="0"/>
              <a:t>Client-side API for running code in a .NET 3.5 (or higher) managed code application</a:t>
            </a:r>
          </a:p>
          <a:p>
            <a:pPr lvl="1"/>
            <a:r>
              <a:rPr lang="en-US" dirty="0" smtClean="0"/>
              <a:t>Silverlight API</a:t>
            </a:r>
          </a:p>
          <a:p>
            <a:pPr lvl="1"/>
            <a:r>
              <a:rPr lang="en-US" dirty="0" smtClean="0"/>
              <a:t>ECMAScript API (i.e. </a:t>
            </a:r>
            <a:r>
              <a:rPr lang="en-US" dirty="0" err="1" smtClean="0"/>
              <a:t>javascript</a:t>
            </a:r>
            <a:r>
              <a:rPr lang="en-US" dirty="0" smtClean="0"/>
              <a:t>)</a:t>
            </a:r>
          </a:p>
          <a:p>
            <a:r>
              <a:rPr lang="en-US" dirty="0" smtClean="0"/>
              <a:t>Executes commands in batches, so as to reduce round-trips to server</a:t>
            </a:r>
          </a:p>
        </p:txBody>
      </p:sp>
    </p:spTree>
    <p:extLst>
      <p:ext uri="{BB962C8B-B14F-4D97-AF65-F5344CB8AC3E}">
        <p14:creationId xmlns:p14="http://schemas.microsoft.com/office/powerpoint/2010/main" val="32049956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CSOM Example (Client-side API)</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Courier New" pitchFamily="49" charset="0"/>
                <a:cs typeface="Courier New" pitchFamily="49" charset="0"/>
              </a:rPr>
              <a:t>using System;</a:t>
            </a:r>
          </a:p>
          <a:p>
            <a:pPr marL="0" indent="0">
              <a:buNone/>
            </a:pPr>
            <a:r>
              <a:rPr lang="en-US" dirty="0">
                <a:latin typeface="Courier New" pitchFamily="49" charset="0"/>
                <a:cs typeface="Courier New" pitchFamily="49" charset="0"/>
              </a:rPr>
              <a:t>using </a:t>
            </a:r>
            <a:r>
              <a:rPr lang="en-US" dirty="0" err="1">
                <a:latin typeface="Courier New" pitchFamily="49" charset="0"/>
                <a:cs typeface="Courier New" pitchFamily="49" charset="0"/>
              </a:rPr>
              <a:t>Microsoft.SharePoint.Client</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ClientContext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ctxt</a:t>
            </a:r>
            <a:r>
              <a:rPr lang="en-US" dirty="0">
                <a:latin typeface="Courier New" pitchFamily="49" charset="0"/>
                <a:cs typeface="Courier New" pitchFamily="49" charset="0"/>
              </a:rPr>
              <a:t> = new </a:t>
            </a:r>
            <a:r>
              <a:rPr lang="en-US" dirty="0" err="1">
                <a:latin typeface="Courier New" pitchFamily="49" charset="0"/>
                <a:cs typeface="Courier New" pitchFamily="49" charset="0"/>
              </a:rPr>
              <a:t>ClientContext</a:t>
            </a:r>
            <a:r>
              <a:rPr lang="en-US" dirty="0">
                <a:latin typeface="Courier New" pitchFamily="49" charset="0"/>
                <a:cs typeface="Courier New" pitchFamily="49" charset="0"/>
              </a:rPr>
              <a:t>("http://intranet/");</a:t>
            </a:r>
          </a:p>
          <a:p>
            <a:pPr marL="0" indent="0">
              <a:buNone/>
            </a:pPr>
            <a:r>
              <a:rPr lang="en-US" dirty="0">
                <a:latin typeface="Courier New" pitchFamily="49" charset="0"/>
                <a:cs typeface="Courier New" pitchFamily="49" charset="0"/>
              </a:rPr>
              <a:t>Web </a:t>
            </a:r>
            <a:r>
              <a:rPr lang="en-US" dirty="0" err="1">
                <a:latin typeface="Courier New" pitchFamily="49" charset="0"/>
                <a:cs typeface="Courier New" pitchFamily="49" charset="0"/>
              </a:rPr>
              <a:t>marketingSubsite</a:t>
            </a:r>
            <a:r>
              <a:rPr lang="en-US" dirty="0">
                <a:latin typeface="Courier New" pitchFamily="49" charset="0"/>
                <a:cs typeface="Courier New" pitchFamily="49" charset="0"/>
              </a:rPr>
              <a:t> = </a:t>
            </a:r>
            <a:r>
              <a:rPr lang="en-US" dirty="0" err="1">
                <a:latin typeface="Courier New" pitchFamily="49" charset="0"/>
                <a:cs typeface="Courier New" pitchFamily="49" charset="0"/>
              </a:rPr>
              <a:t>ctxt.Web</a:t>
            </a:r>
            <a:r>
              <a:rPr lang="en-US" dirty="0">
                <a:latin typeface="Courier New" pitchFamily="49" charset="0"/>
                <a:cs typeface="Courier New" pitchFamily="49" charset="0"/>
              </a:rPr>
              <a:t>;</a:t>
            </a:r>
          </a:p>
          <a:p>
            <a:pPr marL="0" indent="0">
              <a:buNone/>
            </a:pPr>
            <a:r>
              <a:rPr lang="en-US" dirty="0" err="1">
                <a:latin typeface="Courier New" pitchFamily="49" charset="0"/>
                <a:cs typeface="Courier New" pitchFamily="49" charset="0"/>
              </a:rPr>
              <a:t>ctxt.Load</a:t>
            </a:r>
            <a:r>
              <a:rPr lang="en-US" dirty="0">
                <a:latin typeface="Courier New" pitchFamily="49" charset="0"/>
                <a:cs typeface="Courier New" pitchFamily="49" charset="0"/>
              </a:rPr>
              <a:t>(</a:t>
            </a:r>
            <a:r>
              <a:rPr lang="en-US" dirty="0" err="1">
                <a:latin typeface="Courier New" pitchFamily="49" charset="0"/>
                <a:cs typeface="Courier New" pitchFamily="49" charset="0"/>
              </a:rPr>
              <a:t>marketingSubsite</a:t>
            </a:r>
            <a:r>
              <a:rPr lang="en-US" dirty="0">
                <a:latin typeface="Courier New" pitchFamily="49" charset="0"/>
                <a:cs typeface="Courier New" pitchFamily="49" charset="0"/>
              </a:rPr>
              <a:t>);</a:t>
            </a:r>
          </a:p>
          <a:p>
            <a:pPr marL="0" indent="0">
              <a:buNone/>
            </a:pPr>
            <a:r>
              <a:rPr lang="en-US" dirty="0" err="1">
                <a:latin typeface="Courier New" pitchFamily="49" charset="0"/>
                <a:cs typeface="Courier New" pitchFamily="49" charset="0"/>
              </a:rPr>
              <a:t>ctxt.ExecuteQuery</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string </a:t>
            </a:r>
            <a:r>
              <a:rPr lang="en-US" dirty="0" err="1">
                <a:latin typeface="Courier New" pitchFamily="49" charset="0"/>
                <a:cs typeface="Courier New" pitchFamily="49" charset="0"/>
              </a:rPr>
              <a:t>siteTitle</a:t>
            </a:r>
            <a:r>
              <a:rPr lang="en-US" dirty="0">
                <a:latin typeface="Courier New" pitchFamily="49" charset="0"/>
                <a:cs typeface="Courier New" pitchFamily="49" charset="0"/>
              </a:rPr>
              <a:t> = </a:t>
            </a:r>
            <a:r>
              <a:rPr lang="en-US" dirty="0" err="1">
                <a:latin typeface="Courier New" pitchFamily="49" charset="0"/>
                <a:cs typeface="Courier New" pitchFamily="49" charset="0"/>
              </a:rPr>
              <a:t>marketingSubsite.Title</a:t>
            </a:r>
            <a:r>
              <a:rPr lang="en-US" dirty="0">
                <a:latin typeface="Courier New" pitchFamily="49" charset="0"/>
                <a:cs typeface="Courier New" pitchFamily="49" charset="0"/>
              </a:rPr>
              <a:t>;</a:t>
            </a:r>
          </a:p>
          <a:p>
            <a:pPr marL="0" indent="0">
              <a:buNone/>
            </a:pPr>
            <a:r>
              <a:rPr lang="en-US" dirty="0" err="1">
                <a:latin typeface="Courier New" pitchFamily="49" charset="0"/>
                <a:cs typeface="Courier New" pitchFamily="49" charset="0"/>
              </a:rPr>
              <a:t>ListCollection</a:t>
            </a:r>
            <a:r>
              <a:rPr lang="en-US" dirty="0">
                <a:latin typeface="Courier New" pitchFamily="49" charset="0"/>
                <a:cs typeface="Courier New" pitchFamily="49" charset="0"/>
              </a:rPr>
              <a:t> lists = </a:t>
            </a:r>
            <a:r>
              <a:rPr lang="en-US" dirty="0" err="1">
                <a:latin typeface="Courier New" pitchFamily="49" charset="0"/>
                <a:cs typeface="Courier New" pitchFamily="49" charset="0"/>
              </a:rPr>
              <a:t>marketingSubsite.Lists</a:t>
            </a:r>
            <a:r>
              <a:rPr lang="en-US" dirty="0">
                <a:latin typeface="Courier New" pitchFamily="49" charset="0"/>
                <a:cs typeface="Courier New" pitchFamily="49" charset="0"/>
              </a:rPr>
              <a:t>;</a:t>
            </a:r>
          </a:p>
          <a:p>
            <a:pPr marL="0" indent="0">
              <a:buNone/>
            </a:pPr>
            <a:r>
              <a:rPr lang="en-US" dirty="0" err="1">
                <a:latin typeface="Courier New" pitchFamily="49" charset="0"/>
                <a:cs typeface="Courier New" pitchFamily="49" charset="0"/>
              </a:rPr>
              <a:t>ctxt.Load</a:t>
            </a:r>
            <a:r>
              <a:rPr lang="en-US" dirty="0">
                <a:latin typeface="Courier New" pitchFamily="49" charset="0"/>
                <a:cs typeface="Courier New" pitchFamily="49" charset="0"/>
              </a:rPr>
              <a:t>(lists);</a:t>
            </a:r>
          </a:p>
          <a:p>
            <a:pPr marL="0" indent="0">
              <a:buNone/>
            </a:pPr>
            <a:r>
              <a:rPr lang="en-US" dirty="0" err="1">
                <a:latin typeface="Courier New" pitchFamily="49" charset="0"/>
                <a:cs typeface="Courier New" pitchFamily="49" charset="0"/>
              </a:rPr>
              <a:t>ctxt.ExecuteQuery</a:t>
            </a:r>
            <a:r>
              <a:rPr lang="en-US" dirty="0">
                <a:latin typeface="Courier New" pitchFamily="49" charset="0"/>
                <a:cs typeface="Courier New" pitchFamily="49" charset="0"/>
              </a:rPr>
              <a:t>();</a:t>
            </a:r>
          </a:p>
          <a:p>
            <a:pPr marL="0" indent="0">
              <a:buNone/>
            </a:pPr>
            <a:r>
              <a:rPr lang="en-US" dirty="0" err="1">
                <a:latin typeface="Courier New" pitchFamily="49" charset="0"/>
                <a:cs typeface="Courier New" pitchFamily="49" charset="0"/>
              </a:rPr>
              <a:t>marketingSubsite.Title</a:t>
            </a:r>
            <a:r>
              <a:rPr lang="en-US" dirty="0">
                <a:latin typeface="Courier New" pitchFamily="49" charset="0"/>
                <a:cs typeface="Courier New" pitchFamily="49" charset="0"/>
              </a:rPr>
              <a:t> = "New Title";</a:t>
            </a:r>
          </a:p>
          <a:p>
            <a:pPr marL="0" indent="0">
              <a:buNone/>
            </a:pPr>
            <a:r>
              <a:rPr lang="en-US" dirty="0" err="1">
                <a:latin typeface="Courier New" pitchFamily="49" charset="0"/>
                <a:cs typeface="Courier New" pitchFamily="49" charset="0"/>
              </a:rPr>
              <a:t>marketingSubsite.Update</a:t>
            </a:r>
            <a:r>
              <a:rPr lang="en-US" dirty="0">
                <a:latin typeface="Courier New" pitchFamily="49" charset="0"/>
                <a:cs typeface="Courier New" pitchFamily="49" charset="0"/>
              </a:rPr>
              <a:t>();</a:t>
            </a:r>
          </a:p>
          <a:p>
            <a:pPr marL="0" indent="0">
              <a:buNone/>
            </a:pPr>
            <a:r>
              <a:rPr lang="en-US" dirty="0" err="1">
                <a:latin typeface="Courier New" pitchFamily="49" charset="0"/>
                <a:cs typeface="Courier New" pitchFamily="49" charset="0"/>
              </a:rPr>
              <a:t>ctxt.ExecuteQuery</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string </a:t>
            </a:r>
            <a:r>
              <a:rPr lang="en-US" dirty="0" err="1">
                <a:latin typeface="Courier New" pitchFamily="49" charset="0"/>
                <a:cs typeface="Courier New" pitchFamily="49" charset="0"/>
              </a:rPr>
              <a:t>newTitle</a:t>
            </a:r>
            <a:r>
              <a:rPr lang="en-US" dirty="0">
                <a:latin typeface="Courier New" pitchFamily="49" charset="0"/>
                <a:cs typeface="Courier New" pitchFamily="49" charset="0"/>
              </a:rPr>
              <a:t> = </a:t>
            </a:r>
            <a:r>
              <a:rPr lang="en-US" dirty="0" err="1">
                <a:latin typeface="Courier New" pitchFamily="49" charset="0"/>
                <a:cs typeface="Courier New" pitchFamily="49" charset="0"/>
              </a:rPr>
              <a:t>marketingSubsite.Title</a:t>
            </a:r>
            <a:r>
              <a:rPr lang="en-US" dirty="0">
                <a:latin typeface="Courier New" pitchFamily="49" charset="0"/>
                <a:cs typeface="Courier New" pitchFamily="49" charset="0"/>
              </a:rPr>
              <a:t>;</a:t>
            </a:r>
          </a:p>
          <a:p>
            <a:pPr marL="0" indent="0">
              <a:buNone/>
            </a:pPr>
            <a:r>
              <a:rPr lang="en-US" dirty="0" err="1">
                <a:latin typeface="Courier New" pitchFamily="49" charset="0"/>
                <a:cs typeface="Courier New" pitchFamily="49" charset="0"/>
              </a:rPr>
              <a:t>Console.WriteLine</a:t>
            </a:r>
            <a:r>
              <a:rPr lang="en-US" dirty="0">
                <a:latin typeface="Courier New" pitchFamily="49" charset="0"/>
                <a:cs typeface="Courier New" pitchFamily="49" charset="0"/>
              </a:rPr>
              <a:t>(</a:t>
            </a:r>
            <a:r>
              <a:rPr lang="en-US" dirty="0" err="1">
                <a:latin typeface="Courier New" pitchFamily="49" charset="0"/>
                <a:cs typeface="Courier New" pitchFamily="49" charset="0"/>
              </a:rPr>
              <a:t>lists.Count.ToString</a:t>
            </a:r>
            <a:r>
              <a:rPr lang="en-US" dirty="0">
                <a:latin typeface="Courier New" pitchFamily="49" charset="0"/>
                <a:cs typeface="Courier New" pitchFamily="49" charset="0"/>
              </a:rPr>
              <a:t>());</a:t>
            </a:r>
          </a:p>
          <a:p>
            <a:pPr marL="0" indent="0">
              <a:buNone/>
            </a:pPr>
            <a:r>
              <a:rPr lang="en-US" dirty="0" err="1">
                <a:latin typeface="Courier New" pitchFamily="49" charset="0"/>
                <a:cs typeface="Courier New" pitchFamily="49" charset="0"/>
              </a:rPr>
              <a:t>Console.WriteLine</a:t>
            </a:r>
            <a:r>
              <a:rPr lang="en-US" dirty="0">
                <a:latin typeface="Courier New" pitchFamily="49" charset="0"/>
                <a:cs typeface="Courier New" pitchFamily="49" charset="0"/>
              </a:rPr>
              <a:t>(</a:t>
            </a:r>
            <a:r>
              <a:rPr lang="en-US" dirty="0" err="1">
                <a:latin typeface="Courier New" pitchFamily="49" charset="0"/>
                <a:cs typeface="Courier New" pitchFamily="49" charset="0"/>
              </a:rPr>
              <a:t>newTitle</a:t>
            </a:r>
            <a:r>
              <a:rPr lang="en-US" dirty="0">
                <a:latin typeface="Courier New" pitchFamily="49" charset="0"/>
                <a:cs typeface="Courier New" pitchFamily="49" charset="0"/>
              </a:rPr>
              <a:t>);</a:t>
            </a:r>
          </a:p>
        </p:txBody>
      </p:sp>
    </p:spTree>
    <p:extLst>
      <p:ext uri="{BB962C8B-B14F-4D97-AF65-F5344CB8AC3E}">
        <p14:creationId xmlns:p14="http://schemas.microsoft.com/office/powerpoint/2010/main" val="26824711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LINQ to SharePoint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Provides a way of querying SharePoint in assemblies using SQL-like syntax and strongly-typed classes.</a:t>
            </a:r>
          </a:p>
          <a:p>
            <a:r>
              <a:rPr lang="en-US" dirty="0" smtClean="0"/>
              <a:t>Must use the SPMetal.exe tool to generate entity classes.</a:t>
            </a:r>
          </a:p>
          <a:p>
            <a:r>
              <a:rPr lang="en-US" dirty="0" smtClean="0"/>
              <a:t>Example: If you have a list called “Customers” with two columns: “First Name” and “Last Name”, the entity classes generated would allow you to access the list using an object called </a:t>
            </a:r>
            <a:r>
              <a:rPr lang="en-US" dirty="0" smtClean="0">
                <a:latin typeface="Courier New" pitchFamily="49" charset="0"/>
                <a:cs typeface="Courier New" pitchFamily="49" charset="0"/>
              </a:rPr>
              <a:t>Customers</a:t>
            </a:r>
            <a:r>
              <a:rPr lang="en-US" dirty="0" smtClean="0"/>
              <a:t>, which would contain a collection of </a:t>
            </a:r>
            <a:r>
              <a:rPr lang="en-US" dirty="0" smtClean="0">
                <a:latin typeface="Courier New" pitchFamily="49" charset="0"/>
                <a:cs typeface="Courier New" pitchFamily="49" charset="0"/>
              </a:rPr>
              <a:t>Customer</a:t>
            </a:r>
            <a:r>
              <a:rPr lang="en-US" dirty="0" smtClean="0"/>
              <a:t> objects. You could access the value stored in the First Name column by using the </a:t>
            </a:r>
            <a:r>
              <a:rPr lang="en-US" dirty="0" err="1" smtClean="0">
                <a:latin typeface="Courier New" pitchFamily="49" charset="0"/>
                <a:cs typeface="Courier New" pitchFamily="49" charset="0"/>
              </a:rPr>
              <a:t>Customer.FirstName</a:t>
            </a:r>
            <a:r>
              <a:rPr lang="en-US" dirty="0" smtClean="0"/>
              <a:t> property, etc.</a:t>
            </a:r>
            <a:endParaRPr lang="en-US" dirty="0"/>
          </a:p>
        </p:txBody>
      </p:sp>
    </p:spTree>
    <p:extLst>
      <p:ext uri="{BB962C8B-B14F-4D97-AF65-F5344CB8AC3E}">
        <p14:creationId xmlns:p14="http://schemas.microsoft.com/office/powerpoint/2010/main" val="524116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RESTful</a:t>
            </a:r>
            <a:r>
              <a:rPr lang="en-US" dirty="0" smtClean="0"/>
              <a:t> Interface</a:t>
            </a:r>
            <a:endParaRPr lang="en-US"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r>
              <a:rPr lang="en-US" dirty="0" err="1" smtClean="0"/>
              <a:t>REpresentational</a:t>
            </a:r>
            <a:r>
              <a:rPr lang="en-US" dirty="0" smtClean="0"/>
              <a:t> State Transfer interface</a:t>
            </a:r>
          </a:p>
          <a:p>
            <a:r>
              <a:rPr lang="en-US" dirty="0" smtClean="0"/>
              <a:t>Uses HTTP operations of POST, GET, PUT and DELETE to interact with SharePoint data.</a:t>
            </a:r>
          </a:p>
          <a:p>
            <a:r>
              <a:rPr lang="en-US" dirty="0" smtClean="0"/>
              <a:t>Allows you to use URLs to retrieve data from SharePoint remotely, by appending “/_</a:t>
            </a:r>
            <a:r>
              <a:rPr lang="en-US" dirty="0" err="1" smtClean="0"/>
              <a:t>vti_bin</a:t>
            </a:r>
            <a:r>
              <a:rPr lang="en-US" dirty="0" smtClean="0"/>
              <a:t>/</a:t>
            </a:r>
            <a:r>
              <a:rPr lang="en-US" dirty="0" err="1" smtClean="0"/>
              <a:t>ListData.svc</a:t>
            </a:r>
            <a:r>
              <a:rPr lang="en-US" dirty="0" smtClean="0"/>
              <a:t>” to your site URL.</a:t>
            </a:r>
          </a:p>
          <a:p>
            <a:r>
              <a:rPr lang="en-US" dirty="0" smtClean="0"/>
              <a:t>Examples: </a:t>
            </a:r>
          </a:p>
          <a:p>
            <a:pPr lvl="1"/>
            <a:r>
              <a:rPr lang="en-US" dirty="0" smtClean="0"/>
              <a:t>Retrieves the title of the second item in the Accounting site’s Documents list:</a:t>
            </a:r>
            <a:r>
              <a:rPr lang="en-US" dirty="0"/>
              <a:t/>
            </a:r>
            <a:br>
              <a:rPr lang="en-US" dirty="0"/>
            </a:br>
            <a:r>
              <a:rPr lang="en-US" dirty="0" smtClean="0">
                <a:hlinkClick r:id="rId2"/>
              </a:rPr>
              <a:t>http://intranet/sites/accounting/_vti_bin/ListData.svc/Documents(2)/Title</a:t>
            </a:r>
            <a:endParaRPr lang="en-US" dirty="0" smtClean="0"/>
          </a:p>
          <a:p>
            <a:pPr lvl="1"/>
            <a:r>
              <a:rPr lang="en-US" dirty="0" smtClean="0"/>
              <a:t>Returns an XML-formatted list of documents from the document library where the title of the document is “My Document”:</a:t>
            </a:r>
            <a:br>
              <a:rPr lang="en-US" dirty="0" smtClean="0"/>
            </a:br>
            <a:r>
              <a:rPr lang="en-US" dirty="0" smtClean="0">
                <a:hlinkClick r:id="rId3"/>
              </a:rPr>
              <a:t>http</a:t>
            </a:r>
            <a:r>
              <a:rPr lang="en-US" dirty="0">
                <a:hlinkClick r:id="rId3"/>
              </a:rPr>
              <a:t>://intranet/sites/accounting/_</a:t>
            </a:r>
            <a:r>
              <a:rPr lang="en-US" dirty="0" smtClean="0">
                <a:hlinkClick r:id="rId3"/>
              </a:rPr>
              <a:t>vti_bin/ListData.svc/Documents?filter=Title </a:t>
            </a:r>
            <a:r>
              <a:rPr lang="en-US" dirty="0" err="1" smtClean="0">
                <a:hlinkClick r:id="rId3"/>
              </a:rPr>
              <a:t>eq</a:t>
            </a:r>
            <a:r>
              <a:rPr lang="en-US" dirty="0" smtClean="0">
                <a:hlinkClick r:id="rId3"/>
              </a:rPr>
              <a:t> ‘My Document’</a:t>
            </a:r>
            <a:endParaRPr lang="en-US" dirty="0" smtClean="0"/>
          </a:p>
        </p:txBody>
      </p:sp>
    </p:spTree>
    <p:extLst>
      <p:ext uri="{BB962C8B-B14F-4D97-AF65-F5344CB8AC3E}">
        <p14:creationId xmlns:p14="http://schemas.microsoft.com/office/powerpoint/2010/main" val="13067717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SharePoint Web Services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Fairly neglected in SP2010, since goal was to get people to use the CSOM instead of web services to access SharePoint.</a:t>
            </a:r>
          </a:p>
          <a:p>
            <a:r>
              <a:rPr lang="en-US" dirty="0" smtClean="0"/>
              <a:t>Web services are found in the /_</a:t>
            </a:r>
            <a:r>
              <a:rPr lang="en-US" dirty="0" err="1" smtClean="0"/>
              <a:t>vti_bin</a:t>
            </a:r>
            <a:r>
              <a:rPr lang="en-US" dirty="0"/>
              <a:t> </a:t>
            </a:r>
            <a:r>
              <a:rPr lang="en-US" dirty="0" smtClean="0"/>
              <a:t>directory of your web application. Like REST, append URL of web service to current site to get data from that site. For example, you can retrieve list data from the HR site by accessing </a:t>
            </a:r>
            <a:r>
              <a:rPr lang="en-US" dirty="0" smtClean="0">
                <a:hlinkClick r:id="rId2"/>
              </a:rPr>
              <a:t>http://intranet/sites/HR/_vti_bin/Lists.asmx</a:t>
            </a:r>
            <a:r>
              <a:rPr lang="en-US" dirty="0" smtClean="0"/>
              <a:t>.</a:t>
            </a:r>
          </a:p>
          <a:p>
            <a:r>
              <a:rPr lang="en-US" dirty="0" smtClean="0"/>
              <a:t>You can use the Lists web service to pass in query information via XML, which will in turn return an XML-formatted list of list data.</a:t>
            </a:r>
            <a:endParaRPr lang="en-US" dirty="0"/>
          </a:p>
        </p:txBody>
      </p:sp>
    </p:spTree>
    <p:extLst>
      <p:ext uri="{BB962C8B-B14F-4D97-AF65-F5344CB8AC3E}">
        <p14:creationId xmlns:p14="http://schemas.microsoft.com/office/powerpoint/2010/main" val="4015335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5672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675197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What is a SharePoint feature?</a:t>
            </a:r>
          </a:p>
          <a:p>
            <a:r>
              <a:rPr lang="en-US" dirty="0" smtClean="0"/>
              <a:t>What is a SharePoint solution?</a:t>
            </a:r>
          </a:p>
          <a:p>
            <a:r>
              <a:rPr lang="en-US" dirty="0" smtClean="0"/>
              <a:t>What are my development tools?</a:t>
            </a:r>
          </a:p>
          <a:p>
            <a:r>
              <a:rPr lang="en-US" dirty="0" smtClean="0"/>
              <a:t>Using Visual Studio 2010 with SharePoint</a:t>
            </a:r>
          </a:p>
          <a:p>
            <a:r>
              <a:rPr lang="en-US" dirty="0" smtClean="0"/>
              <a:t>Ways of interacting with SharePoint:</a:t>
            </a:r>
          </a:p>
          <a:p>
            <a:pPr lvl="1"/>
            <a:r>
              <a:rPr lang="en-US" dirty="0" smtClean="0"/>
              <a:t>CAML</a:t>
            </a:r>
          </a:p>
          <a:p>
            <a:pPr lvl="1"/>
            <a:r>
              <a:rPr lang="en-US" dirty="0" smtClean="0"/>
              <a:t>Server Object Model</a:t>
            </a:r>
          </a:p>
          <a:p>
            <a:pPr lvl="1"/>
            <a:r>
              <a:rPr lang="en-US" dirty="0" smtClean="0"/>
              <a:t>Client Object Model</a:t>
            </a:r>
          </a:p>
          <a:p>
            <a:pPr lvl="1"/>
            <a:r>
              <a:rPr lang="en-US" dirty="0" smtClean="0"/>
              <a:t>LINQ to SharePoint</a:t>
            </a:r>
          </a:p>
          <a:p>
            <a:pPr lvl="1"/>
            <a:r>
              <a:rPr lang="en-US" dirty="0" smtClean="0"/>
              <a:t>REST</a:t>
            </a:r>
          </a:p>
          <a:p>
            <a:pPr lvl="1"/>
            <a:r>
              <a:rPr lang="en-US" dirty="0" smtClean="0"/>
              <a:t>SharePoint Web Services</a:t>
            </a:r>
          </a:p>
          <a:p>
            <a:endParaRPr lang="en-US" dirty="0"/>
          </a:p>
        </p:txBody>
      </p:sp>
    </p:spTree>
    <p:extLst>
      <p:ext uri="{BB962C8B-B14F-4D97-AF65-F5344CB8AC3E}">
        <p14:creationId xmlns:p14="http://schemas.microsoft.com/office/powerpoint/2010/main" val="2348780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Features and Solutions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902803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SharePoint Feature?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unit of functionality within SharePoint that can be turned on, or “activated”.</a:t>
            </a:r>
            <a:endParaRPr lang="en-US" dirty="0"/>
          </a:p>
          <a:p>
            <a:r>
              <a:rPr lang="en-US" dirty="0" smtClean="0"/>
              <a:t>Hard to describe because it can be essentially any piece of functionality in SharePoint.</a:t>
            </a:r>
          </a:p>
          <a:p>
            <a:r>
              <a:rPr lang="en-US" dirty="0" smtClean="0"/>
              <a:t>You could write a feature to:</a:t>
            </a:r>
          </a:p>
          <a:p>
            <a:pPr lvl="1"/>
            <a:r>
              <a:rPr lang="en-US" dirty="0" smtClean="0"/>
              <a:t>Add a site column, content type, or list to a site.</a:t>
            </a:r>
          </a:p>
          <a:p>
            <a:pPr lvl="1"/>
            <a:r>
              <a:rPr lang="en-US" dirty="0" smtClean="0"/>
              <a:t>Add an item to a list</a:t>
            </a:r>
          </a:p>
          <a:p>
            <a:pPr lvl="1"/>
            <a:r>
              <a:rPr lang="en-US" dirty="0" smtClean="0"/>
              <a:t>Start a timer job.</a:t>
            </a:r>
          </a:p>
          <a:p>
            <a:pPr lvl="1"/>
            <a:r>
              <a:rPr lang="en-US" dirty="0" smtClean="0"/>
              <a:t>Kick off a workflow</a:t>
            </a:r>
          </a:p>
          <a:p>
            <a:pPr lvl="1"/>
            <a:r>
              <a:rPr lang="en-US" dirty="0" smtClean="0"/>
              <a:t>Add a web part to a page</a:t>
            </a:r>
          </a:p>
          <a:p>
            <a:pPr lvl="1"/>
            <a:r>
              <a:rPr lang="en-US" dirty="0" smtClean="0"/>
              <a:t>Etc.</a:t>
            </a:r>
          </a:p>
          <a:p>
            <a:pPr lvl="1"/>
            <a:endParaRPr lang="en-US" dirty="0" smtClean="0"/>
          </a:p>
        </p:txBody>
      </p:sp>
    </p:spTree>
    <p:extLst>
      <p:ext uri="{BB962C8B-B14F-4D97-AF65-F5344CB8AC3E}">
        <p14:creationId xmlns:p14="http://schemas.microsoft.com/office/powerpoint/2010/main" val="3570785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r>
              <a:rPr lang="en-US" dirty="0" smtClean="0"/>
              <a:t>4 different scopes: Farm, Web Application, Site Collection, Site</a:t>
            </a:r>
          </a:p>
          <a:p>
            <a:r>
              <a:rPr lang="en-US" dirty="0" smtClean="0"/>
              <a:t>A feature can be activated only once per item at the given scope. (For instance, a feature scoped to the Site Collection level could be activated in both the “HR” and “IT” site collections, but it could only be activated once in the HR site collection and activated only once in the IT site collection.)</a:t>
            </a:r>
          </a:p>
          <a:p>
            <a:r>
              <a:rPr lang="en-US" dirty="0" smtClean="0"/>
              <a:t>Examples: Feature that deploys a master page would be scoped to Site Collection level, while feature that adds a particular document library to a site could be scoped to the Site level.</a:t>
            </a:r>
          </a:p>
        </p:txBody>
      </p:sp>
    </p:spTree>
    <p:extLst>
      <p:ext uri="{BB962C8B-B14F-4D97-AF65-F5344CB8AC3E}">
        <p14:creationId xmlns:p14="http://schemas.microsoft.com/office/powerpoint/2010/main" val="4137046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Reusability</a:t>
            </a:r>
            <a:endParaRPr lang="en-US" dirty="0"/>
          </a:p>
        </p:txBody>
      </p:sp>
      <p:sp>
        <p:nvSpPr>
          <p:cNvPr id="3" name="Content Placeholder 2"/>
          <p:cNvSpPr>
            <a:spLocks noGrp="1"/>
          </p:cNvSpPr>
          <p:nvPr>
            <p:ph idx="1"/>
          </p:nvPr>
        </p:nvSpPr>
        <p:spPr/>
        <p:txBody>
          <a:bodyPr/>
          <a:lstStyle/>
          <a:p>
            <a:pPr marL="0" indent="0">
              <a:buNone/>
            </a:pPr>
            <a:r>
              <a:rPr lang="en-US" dirty="0" smtClean="0"/>
              <a:t>Because features can be reused, you ensure that the exact same behavior will happen in the exact same way across farms, web applications, site collections, or sites, (as opposed to using a tool like SharePoint Designer, or making the change in the browser, where human error could accidentally make a mistake).</a:t>
            </a:r>
          </a:p>
        </p:txBody>
      </p:sp>
    </p:spTree>
    <p:extLst>
      <p:ext uri="{BB962C8B-B14F-4D97-AF65-F5344CB8AC3E}">
        <p14:creationId xmlns:p14="http://schemas.microsoft.com/office/powerpoint/2010/main" val="3533181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Activation Dependency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Features can be dependent on one another, which means one feature cannot be activated until another feature has been activated first.</a:t>
            </a:r>
          </a:p>
          <a:p>
            <a:r>
              <a:rPr lang="en-US" dirty="0" smtClean="0"/>
              <a:t>Example: I have one feature scoped to the Site Collection level called “My List </a:t>
            </a:r>
            <a:r>
              <a:rPr lang="en-US" dirty="0" err="1" smtClean="0"/>
              <a:t>Def</a:t>
            </a:r>
            <a:r>
              <a:rPr lang="en-US" dirty="0" smtClean="0"/>
              <a:t>” that deploys a custom list definition to the site collection called My Custom List. I have another feature scoped to the Site level, called “My List”, which, when activated, creates an instance of My Custom List in the local site. The “My List” feature is </a:t>
            </a:r>
            <a:r>
              <a:rPr lang="en-US" i="1" dirty="0" smtClean="0"/>
              <a:t>dependent</a:t>
            </a:r>
            <a:r>
              <a:rPr lang="en-US" dirty="0" smtClean="0"/>
              <a:t> on the “My List </a:t>
            </a:r>
            <a:r>
              <a:rPr lang="en-US" dirty="0" err="1" smtClean="0"/>
              <a:t>Def</a:t>
            </a:r>
            <a:r>
              <a:rPr lang="en-US" dirty="0" smtClean="0"/>
              <a:t>” feature.</a:t>
            </a:r>
            <a:endParaRPr lang="en-US" dirty="0"/>
          </a:p>
        </p:txBody>
      </p:sp>
    </p:spTree>
    <p:extLst>
      <p:ext uri="{BB962C8B-B14F-4D97-AF65-F5344CB8AC3E}">
        <p14:creationId xmlns:p14="http://schemas.microsoft.com/office/powerpoint/2010/main" val="3570894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Activation/Deactivation</a:t>
            </a:r>
            <a:endParaRPr lang="en-US" dirty="0"/>
          </a:p>
        </p:txBody>
      </p:sp>
      <p:sp>
        <p:nvSpPr>
          <p:cNvPr id="3" name="Content Placeholder 2"/>
          <p:cNvSpPr>
            <a:spLocks noGrp="1"/>
          </p:cNvSpPr>
          <p:nvPr>
            <p:ph idx="1"/>
          </p:nvPr>
        </p:nvSpPr>
        <p:spPr>
          <a:xfrm>
            <a:off x="457200" y="1600200"/>
            <a:ext cx="8229600" cy="4953000"/>
          </a:xfrm>
        </p:spPr>
        <p:txBody>
          <a:bodyPr/>
          <a:lstStyle/>
          <a:p>
            <a:pPr marL="0" indent="0">
              <a:buNone/>
            </a:pPr>
            <a:r>
              <a:rPr lang="en-US" dirty="0" smtClean="0"/>
              <a:t>Features can be activated or deactivated via the browser or by using PowerShell</a:t>
            </a:r>
            <a:endParaRPr lang="en-US" dirty="0"/>
          </a:p>
        </p:txBody>
      </p:sp>
      <p:pic>
        <p:nvPicPr>
          <p:cNvPr id="2050" name="Picture 2" descr="C:\Users\Becky\Documents\Presentations\Wrox\Chapter 7\Chapter 7 Pictures\877272-f07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819400"/>
            <a:ext cx="6172200" cy="3531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999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000000"/>
      </a:hlink>
      <a:folHlink>
        <a:srgbClr val="0000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TotalTime>
  <Words>1594</Words>
  <Application>Microsoft Office PowerPoint</Application>
  <PresentationFormat>On-screen Show (4:3)</PresentationFormat>
  <Paragraphs>149</Paragraphs>
  <Slides>29</Slides>
  <Notes>0</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1_Office Theme</vt:lpstr>
      <vt:lpstr>Office Theme</vt:lpstr>
      <vt:lpstr>St. Louis Day of Dot Net 2011 Jump Start: SharePoint Development</vt:lpstr>
      <vt:lpstr>SharePoint Six-in-One</vt:lpstr>
      <vt:lpstr>Topics</vt:lpstr>
      <vt:lpstr>Features and Solutions</vt:lpstr>
      <vt:lpstr>What is a SharePoint Feature?</vt:lpstr>
      <vt:lpstr>Scope</vt:lpstr>
      <vt:lpstr>Reusability</vt:lpstr>
      <vt:lpstr>Activation Dependency</vt:lpstr>
      <vt:lpstr>Feature Activation/Deactivation</vt:lpstr>
      <vt:lpstr>Feature Folder</vt:lpstr>
      <vt:lpstr>What is a Solution?</vt:lpstr>
      <vt:lpstr>Solutions and Features</vt:lpstr>
      <vt:lpstr>Sandboxed vs. Farm Solutions</vt:lpstr>
      <vt:lpstr>Customization vs. Development</vt:lpstr>
      <vt:lpstr>Visual Studio 2010</vt:lpstr>
      <vt:lpstr>VS Third Party Add-Ons</vt:lpstr>
      <vt:lpstr>Demo: Creating a Solution Package</vt:lpstr>
      <vt:lpstr>Developing for SharePoint</vt:lpstr>
      <vt:lpstr>CAML</vt:lpstr>
      <vt:lpstr>CAML Example</vt:lpstr>
      <vt:lpstr>Server Side Object Model</vt:lpstr>
      <vt:lpstr>SSOM Hierarchy</vt:lpstr>
      <vt:lpstr>Client-side Object Model</vt:lpstr>
      <vt:lpstr>CSOM Example (Client-side API)</vt:lpstr>
      <vt:lpstr>LINQ to SharePoint</vt:lpstr>
      <vt:lpstr>RESTful Interface</vt:lpstr>
      <vt:lpstr>SharePoint Web Services</vt:lpstr>
      <vt:lpstr>PowerPoint Presentation</vt:lpstr>
      <vt:lpstr>Questions?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Jump Start: SharePoint Development</dc:title>
  <dc:creator>Becky</dc:creator>
  <cp:lastModifiedBy>Becky</cp:lastModifiedBy>
  <cp:revision>15</cp:revision>
  <dcterms:created xsi:type="dcterms:W3CDTF">2011-08-04T18:53:08Z</dcterms:created>
  <dcterms:modified xsi:type="dcterms:W3CDTF">2011-08-04T22:03:08Z</dcterms:modified>
</cp:coreProperties>
</file>