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8" r:id="rId4"/>
    <p:sldId id="260" r:id="rId5"/>
    <p:sldId id="289" r:id="rId6"/>
    <p:sldId id="291" r:id="rId7"/>
    <p:sldId id="292" r:id="rId8"/>
    <p:sldId id="290" r:id="rId9"/>
    <p:sldId id="274" r:id="rId10"/>
    <p:sldId id="261" r:id="rId11"/>
    <p:sldId id="262" r:id="rId12"/>
    <p:sldId id="265" r:id="rId13"/>
    <p:sldId id="266" r:id="rId14"/>
    <p:sldId id="271" r:id="rId15"/>
    <p:sldId id="288" r:id="rId16"/>
    <p:sldId id="272" r:id="rId17"/>
    <p:sldId id="285" r:id="rId18"/>
    <p:sldId id="286" r:id="rId19"/>
    <p:sldId id="269" r:id="rId20"/>
    <p:sldId id="287" r:id="rId21"/>
    <p:sldId id="294" r:id="rId22"/>
    <p:sldId id="293" r:id="rId23"/>
    <p:sldId id="259" r:id="rId24"/>
    <p:sldId id="28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404" autoAdjust="0"/>
  </p:normalViewPr>
  <p:slideViewPr>
    <p:cSldViewPr>
      <p:cViewPr varScale="1">
        <p:scale>
          <a:sx n="82" d="100"/>
          <a:sy n="82" d="100"/>
        </p:scale>
        <p:origin x="-244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539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469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2149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414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2409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7999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8153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59223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65697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5238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235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7687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8472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739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3688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064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5058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6704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7681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9049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0614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6777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0525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742CDF-709F-401F-A754-A660701FC4BC}" type="datetimeFigureOut">
              <a:rPr lang="en-US" smtClean="0">
                <a:solidFill>
                  <a:prstClr val="black">
                    <a:tint val="75000"/>
                  </a:prstClr>
                </a:solidFill>
              </a:rPr>
              <a:pPr/>
              <a:t>8/5/2011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7239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beckybertram.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ksdev.codeplex.com/" TargetMode="External"/><Relationship Id="rId2" Type="http://schemas.openxmlformats.org/officeDocument/2006/relationships/hyperlink" Target="http://visualstudiogallery.msdn.microsoft.com/8e602a8c-6714-4549-9e95-f3700344b0d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beckybertram.sharepoin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www.stlsug.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924800" cy="2457450"/>
          </a:xfrm>
        </p:spPr>
        <p:txBody>
          <a:bodyPr>
            <a:normAutofit/>
          </a:bodyPr>
          <a:lstStyle/>
          <a:p>
            <a:r>
              <a:rPr lang="en-US" b="1" dirty="0" smtClean="0"/>
              <a:t>St. Louis Day of Dot Net 2011</a:t>
            </a:r>
            <a:br>
              <a:rPr lang="en-US" b="1" dirty="0" smtClean="0"/>
            </a:br>
            <a:r>
              <a:rPr lang="en-US" b="1" dirty="0" smtClean="0"/>
              <a:t>Building Web Parts for an Office 365 SharePoint Site</a:t>
            </a:r>
            <a:endParaRPr lang="en-US" b="1" dirty="0"/>
          </a:p>
        </p:txBody>
      </p:sp>
      <p:sp>
        <p:nvSpPr>
          <p:cNvPr id="3" name="Subtitle 2"/>
          <p:cNvSpPr>
            <a:spLocks noGrp="1"/>
          </p:cNvSpPr>
          <p:nvPr>
            <p:ph type="subTitle" idx="1"/>
          </p:nvPr>
        </p:nvSpPr>
        <p:spPr>
          <a:xfrm>
            <a:off x="2743200" y="3810000"/>
            <a:ext cx="4591050" cy="2590800"/>
          </a:xfrm>
        </p:spPr>
        <p:txBody>
          <a:bodyPr>
            <a:normAutofit/>
          </a:bodyPr>
          <a:lstStyle/>
          <a:p>
            <a:pPr algn="l"/>
            <a:r>
              <a:rPr lang="en-US" b="1" dirty="0" smtClean="0">
                <a:solidFill>
                  <a:schemeClr val="tx1"/>
                </a:solidFill>
              </a:rPr>
              <a:t>Becky Bertram</a:t>
            </a:r>
          </a:p>
          <a:p>
            <a:pPr algn="l"/>
            <a:r>
              <a:rPr lang="en-US" sz="2000" dirty="0" smtClean="0">
                <a:solidFill>
                  <a:schemeClr val="tx1"/>
                </a:solidFill>
              </a:rPr>
              <a:t>Independent SharePoint Consultant</a:t>
            </a:r>
            <a:br>
              <a:rPr lang="en-US" sz="2000" dirty="0" smtClean="0">
                <a:solidFill>
                  <a:schemeClr val="tx1"/>
                </a:solidFill>
              </a:rPr>
            </a:br>
            <a:r>
              <a:rPr lang="en-US" sz="2000" dirty="0" smtClean="0">
                <a:solidFill>
                  <a:schemeClr val="tx1"/>
                </a:solidFill>
              </a:rPr>
              <a:t>SharePoint MVP, MCSD.NET, MCTS</a:t>
            </a:r>
          </a:p>
          <a:p>
            <a:pPr algn="l"/>
            <a:r>
              <a:rPr lang="en-US" sz="2000" dirty="0" smtClean="0">
                <a:solidFill>
                  <a:schemeClr val="tx1"/>
                </a:solidFill>
                <a:hlinkClick r:id="rId2"/>
              </a:rPr>
              <a:t>www.beckybertram.com</a:t>
            </a:r>
            <a:endParaRPr lang="en-US" sz="2000" dirty="0" smtClean="0">
              <a:solidFill>
                <a:schemeClr val="tx1"/>
              </a:solidFill>
            </a:endParaRPr>
          </a:p>
          <a:p>
            <a:pPr algn="l"/>
            <a:r>
              <a:rPr lang="en-US" sz="2000" dirty="0" smtClean="0">
                <a:solidFill>
                  <a:schemeClr val="tx1"/>
                </a:solidFill>
              </a:rPr>
              <a:t>@</a:t>
            </a:r>
            <a:r>
              <a:rPr lang="en-US" sz="2000" dirty="0" err="1" smtClean="0">
                <a:solidFill>
                  <a:schemeClr val="tx1"/>
                </a:solidFill>
              </a:rPr>
              <a:t>beckybertram</a:t>
            </a:r>
            <a:endParaRPr lang="en-US" sz="2000" dirty="0" smtClean="0">
              <a:solidFill>
                <a:schemeClr val="tx1"/>
              </a:solidFill>
            </a:endParaRPr>
          </a:p>
        </p:txBody>
      </p:sp>
      <p:pic>
        <p:nvPicPr>
          <p:cNvPr id="1026" name="Picture 2" descr="C:\Users\Becky\Desktop\Desktop\BambooTre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200399"/>
            <a:ext cx="1809750" cy="2962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156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r>
              <a:rPr lang="en-US" dirty="0" smtClean="0"/>
              <a:t>4 different scopes: Farm, Web Application, Site Collection, Site</a:t>
            </a:r>
          </a:p>
          <a:p>
            <a:r>
              <a:rPr lang="en-US" dirty="0" smtClean="0"/>
              <a:t>A feature can be activated only once per item at the given scope. (For instance, a feature scoped to the Site Collection level could be activated in both the “HR” and “IT” site collections, but it could only be activated once in the HR site collection and activated only once in the IT site collection.)</a:t>
            </a:r>
          </a:p>
          <a:p>
            <a:r>
              <a:rPr lang="en-US" dirty="0" smtClean="0"/>
              <a:t>Examples: Feature that deploys a master page would be scoped to Site Collection level, while feature that adds a particular document library to a site could be scoped to the Site level.</a:t>
            </a:r>
          </a:p>
        </p:txBody>
      </p:sp>
    </p:spTree>
    <p:extLst>
      <p:ext uri="{BB962C8B-B14F-4D97-AF65-F5344CB8AC3E}">
        <p14:creationId xmlns:p14="http://schemas.microsoft.com/office/powerpoint/2010/main" val="4137046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 Activation/Deactivation</a:t>
            </a:r>
            <a:endParaRPr lang="en-US" dirty="0"/>
          </a:p>
        </p:txBody>
      </p:sp>
      <p:sp>
        <p:nvSpPr>
          <p:cNvPr id="3" name="Content Placeholder 2"/>
          <p:cNvSpPr>
            <a:spLocks noGrp="1"/>
          </p:cNvSpPr>
          <p:nvPr>
            <p:ph idx="1"/>
          </p:nvPr>
        </p:nvSpPr>
        <p:spPr>
          <a:xfrm>
            <a:off x="457200" y="1600200"/>
            <a:ext cx="8229600" cy="4953000"/>
          </a:xfrm>
        </p:spPr>
        <p:txBody>
          <a:bodyPr/>
          <a:lstStyle/>
          <a:p>
            <a:pPr marL="0" indent="0">
              <a:buNone/>
            </a:pPr>
            <a:r>
              <a:rPr lang="en-US" dirty="0" smtClean="0"/>
              <a:t>Features can be activated or deactivated via the browser or by using PowerShell</a:t>
            </a:r>
            <a:endParaRPr lang="en-US" dirty="0"/>
          </a:p>
        </p:txBody>
      </p:sp>
      <p:pic>
        <p:nvPicPr>
          <p:cNvPr id="2050" name="Picture 2" descr="C:\Users\Becky\Documents\Presentations\Wrox\Chapter 7\Chapter 7 Pictures\877272-f07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819400"/>
            <a:ext cx="6172200" cy="3531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999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Solution?</a:t>
            </a:r>
            <a:endParaRPr lang="en-US" dirty="0"/>
          </a:p>
        </p:txBody>
      </p:sp>
      <p:sp>
        <p:nvSpPr>
          <p:cNvPr id="3" name="Content Placeholder 2"/>
          <p:cNvSpPr>
            <a:spLocks noGrp="1"/>
          </p:cNvSpPr>
          <p:nvPr>
            <p:ph idx="1"/>
          </p:nvPr>
        </p:nvSpPr>
        <p:spPr/>
        <p:txBody>
          <a:bodyPr>
            <a:normAutofit/>
          </a:bodyPr>
          <a:lstStyle/>
          <a:p>
            <a:r>
              <a:rPr lang="en-US" dirty="0" smtClean="0"/>
              <a:t>A </a:t>
            </a:r>
            <a:r>
              <a:rPr lang="en-US" i="1" dirty="0" smtClean="0"/>
              <a:t>solution package</a:t>
            </a:r>
            <a:r>
              <a:rPr lang="en-US" dirty="0" smtClean="0"/>
              <a:t> is just a cabinet file with an extension of WSP. </a:t>
            </a:r>
          </a:p>
          <a:p>
            <a:r>
              <a:rPr lang="en-US" dirty="0"/>
              <a:t>A solution is a mechanism for deploying assets to your SharePoint server farm.</a:t>
            </a:r>
          </a:p>
          <a:p>
            <a:pPr lvl="1"/>
            <a:r>
              <a:rPr lang="en-US" dirty="0"/>
              <a:t>Assets: assembly, files, features</a:t>
            </a:r>
          </a:p>
          <a:p>
            <a:pPr lvl="1"/>
            <a:r>
              <a:rPr lang="en-US" dirty="0"/>
              <a:t>Manifest: solution properties, assembly location, feature location, </a:t>
            </a:r>
            <a:r>
              <a:rPr lang="en-US" dirty="0" err="1"/>
              <a:t>web.config</a:t>
            </a:r>
            <a:r>
              <a:rPr lang="en-US" dirty="0"/>
              <a:t> </a:t>
            </a:r>
            <a:r>
              <a:rPr lang="en-US" dirty="0" smtClean="0"/>
              <a:t>changes</a:t>
            </a:r>
            <a:endParaRPr lang="en-US" dirty="0" smtClean="0"/>
          </a:p>
          <a:p>
            <a:r>
              <a:rPr lang="en-US" dirty="0" smtClean="0"/>
              <a:t>Solutions work across a load balanced farm.</a:t>
            </a:r>
          </a:p>
          <a:p>
            <a:endParaRPr lang="en-US" dirty="0"/>
          </a:p>
        </p:txBody>
      </p:sp>
    </p:spTree>
    <p:extLst>
      <p:ext uri="{BB962C8B-B14F-4D97-AF65-F5344CB8AC3E}">
        <p14:creationId xmlns:p14="http://schemas.microsoft.com/office/powerpoint/2010/main" val="26592857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Sandboxed vs. Farm Solutions</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smtClean="0"/>
              <a:t>Farm solutions deploy assets to the server file system and assemblies are executed from within the web server process.</a:t>
            </a:r>
          </a:p>
          <a:p>
            <a:r>
              <a:rPr lang="en-US" dirty="0" smtClean="0"/>
              <a:t>Sandboxed solutions are extracted and run within their own separate “sandboxed” process, and are thus safer.</a:t>
            </a:r>
          </a:p>
          <a:p>
            <a:r>
              <a:rPr lang="en-US" dirty="0" smtClean="0"/>
              <a:t>Sandboxed solutions have reduced functionality, but are safer to use when the site is </a:t>
            </a:r>
            <a:r>
              <a:rPr lang="en-US" dirty="0" smtClean="0"/>
              <a:t>co-located (as in an O365 site). </a:t>
            </a:r>
            <a:r>
              <a:rPr lang="en-US" dirty="0" smtClean="0"/>
              <a:t>Sandboxed solutions can be deployed by site administrators, whereas farm solutions must be deployed by server admins.</a:t>
            </a:r>
          </a:p>
          <a:p>
            <a:r>
              <a:rPr lang="en-US" dirty="0" smtClean="0"/>
              <a:t>Resource throttling prevents “rogue” sandboxed solutions from chewing up server resources.</a:t>
            </a:r>
          </a:p>
          <a:p>
            <a:r>
              <a:rPr lang="en-US" dirty="0" smtClean="0"/>
              <a:t>Farm solutions added to server via PowerShell (or STSADM tool), deployed via PowerShell or Central Admin. Sandboxed solutions uploaded to Solutions Gallery, deployed from there.</a:t>
            </a:r>
            <a:endParaRPr lang="en-US" dirty="0"/>
          </a:p>
        </p:txBody>
      </p:sp>
    </p:spTree>
    <p:extLst>
      <p:ext uri="{BB962C8B-B14F-4D97-AF65-F5344CB8AC3E}">
        <p14:creationId xmlns:p14="http://schemas.microsoft.com/office/powerpoint/2010/main" val="3461795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Gallery</a:t>
            </a:r>
            <a:endParaRPr lang="en-US" dirty="0"/>
          </a:p>
        </p:txBody>
      </p:sp>
      <p:sp>
        <p:nvSpPr>
          <p:cNvPr id="3" name="Content Placeholder 2"/>
          <p:cNvSpPr>
            <a:spLocks noGrp="1"/>
          </p:cNvSpPr>
          <p:nvPr>
            <p:ph idx="1"/>
          </p:nvPr>
        </p:nvSpPr>
        <p:spPr/>
        <p:txBody>
          <a:bodyPr/>
          <a:lstStyle/>
          <a:p>
            <a:r>
              <a:rPr lang="en-US" dirty="0" smtClean="0"/>
              <a:t>Only in the top level site</a:t>
            </a:r>
          </a:p>
          <a:p>
            <a:r>
              <a:rPr lang="en-US" dirty="0" smtClean="0"/>
              <a:t>Only site collection administrators can activate sandboxed solutions</a:t>
            </a:r>
          </a:p>
          <a:p>
            <a:r>
              <a:rPr lang="en-US" dirty="0" smtClean="0"/>
              <a:t>Access via the Site Settings page of top level site.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877" y="4572000"/>
            <a:ext cx="8067675" cy="147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0915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Studio 2010</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Visual Studio 2010 must be used to build SharePoint 2010 applications. </a:t>
            </a:r>
            <a:endParaRPr lang="en-US" dirty="0" smtClean="0"/>
          </a:p>
          <a:p>
            <a:r>
              <a:rPr lang="en-US" dirty="0" smtClean="0"/>
              <a:t>You </a:t>
            </a:r>
            <a:r>
              <a:rPr lang="en-US" dirty="0" smtClean="0"/>
              <a:t>can use Visual Studio 2010 to build SharePoint 2007 solution packages, but you still have to do the manual work to compile the packages</a:t>
            </a:r>
            <a:r>
              <a:rPr lang="en-US" dirty="0" smtClean="0"/>
              <a:t>.</a:t>
            </a:r>
          </a:p>
          <a:p>
            <a:r>
              <a:rPr lang="en-US" dirty="0" smtClean="0"/>
              <a:t>You cannot use VS 2008 to build SP2010 solutions.</a:t>
            </a:r>
            <a:endParaRPr lang="en-US" dirty="0" smtClean="0"/>
          </a:p>
          <a:p>
            <a:r>
              <a:rPr lang="en-US" dirty="0" smtClean="0"/>
              <a:t>Visual Studio 2010 comes with a number of built in project templates that can serve as a starting point for building SharePoint </a:t>
            </a:r>
            <a:r>
              <a:rPr lang="en-US" dirty="0" smtClean="0"/>
              <a:t>solutions, (including “Web Part” and “Visual Web Part”.)</a:t>
            </a:r>
            <a:endParaRPr lang="en-US" dirty="0" smtClean="0"/>
          </a:p>
          <a:p>
            <a:r>
              <a:rPr lang="en-US" dirty="0" smtClean="0"/>
              <a:t>Built-in debugging functionality</a:t>
            </a:r>
            <a:endParaRPr lang="en-US" dirty="0"/>
          </a:p>
        </p:txBody>
      </p:sp>
    </p:spTree>
    <p:extLst>
      <p:ext uri="{BB962C8B-B14F-4D97-AF65-F5344CB8AC3E}">
        <p14:creationId xmlns:p14="http://schemas.microsoft.com/office/powerpoint/2010/main" val="3463607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VS Third Party Add-Ons</a:t>
            </a:r>
            <a:endParaRPr lang="en-US" dirty="0"/>
          </a:p>
        </p:txBody>
      </p:sp>
      <p:sp>
        <p:nvSpPr>
          <p:cNvPr id="3" name="Content Placeholder 2"/>
          <p:cNvSpPr>
            <a:spLocks noGrp="1"/>
          </p:cNvSpPr>
          <p:nvPr>
            <p:ph idx="1"/>
          </p:nvPr>
        </p:nvSpPr>
        <p:spPr/>
        <p:txBody>
          <a:bodyPr/>
          <a:lstStyle/>
          <a:p>
            <a:r>
              <a:rPr lang="en-US" dirty="0" smtClean="0"/>
              <a:t>SharePoint </a:t>
            </a:r>
            <a:r>
              <a:rPr lang="en-US" dirty="0"/>
              <a:t>Power Tools: </a:t>
            </a:r>
            <a:r>
              <a:rPr lang="en-US" dirty="0">
                <a:hlinkClick r:id="rId2"/>
              </a:rPr>
              <a:t>http://visualstudiogallery.msdn.microsoft.com/8e602a8c-6714-4549-9e95-f3700344b0d9</a:t>
            </a:r>
            <a:r>
              <a:rPr lang="en-US" dirty="0" smtClean="0">
                <a:hlinkClick r:id="rId2"/>
              </a:rPr>
              <a:t>/</a:t>
            </a:r>
            <a:r>
              <a:rPr lang="en-US" dirty="0" smtClean="0"/>
              <a:t> </a:t>
            </a:r>
            <a:br>
              <a:rPr lang="en-US" dirty="0" smtClean="0"/>
            </a:br>
            <a:endParaRPr lang="en-US" dirty="0" smtClean="0"/>
          </a:p>
          <a:p>
            <a:r>
              <a:rPr lang="en-US" dirty="0" smtClean="0"/>
              <a:t>CKS-</a:t>
            </a:r>
            <a:r>
              <a:rPr lang="en-US" dirty="0" err="1" smtClean="0"/>
              <a:t>Dev</a:t>
            </a:r>
            <a:r>
              <a:rPr lang="en-US" dirty="0"/>
              <a:t>: </a:t>
            </a:r>
            <a:r>
              <a:rPr lang="en-US" dirty="0" smtClean="0"/>
              <a:t/>
            </a:r>
            <a:br>
              <a:rPr lang="en-US" dirty="0" smtClean="0"/>
            </a:br>
            <a:r>
              <a:rPr lang="en-US" dirty="0" smtClean="0">
                <a:hlinkClick r:id="rId3"/>
              </a:rPr>
              <a:t>http</a:t>
            </a:r>
            <a:r>
              <a:rPr lang="en-US" dirty="0">
                <a:hlinkClick r:id="rId3"/>
              </a:rPr>
              <a:t>://cksdev.codeplex.com</a:t>
            </a:r>
            <a:r>
              <a:rPr lang="en-US" dirty="0" smtClean="0">
                <a:hlinkClick r:id="rId3"/>
              </a:rPr>
              <a:t>/</a:t>
            </a:r>
            <a:r>
              <a:rPr lang="en-US" dirty="0"/>
              <a:t/>
            </a:r>
            <a:br>
              <a:rPr lang="en-US" dirty="0"/>
            </a:br>
            <a:r>
              <a:rPr lang="en-US" dirty="0" smtClean="0"/>
              <a:t>(Download from within VS IDE)</a:t>
            </a:r>
            <a:endParaRPr lang="en-US" dirty="0"/>
          </a:p>
        </p:txBody>
      </p:sp>
    </p:spTree>
    <p:extLst>
      <p:ext uri="{BB962C8B-B14F-4D97-AF65-F5344CB8AC3E}">
        <p14:creationId xmlns:p14="http://schemas.microsoft.com/office/powerpoint/2010/main" val="11513021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Kinds of Web Parts</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t>(Compiled) Web Part: Written using just .NET code.</a:t>
            </a:r>
          </a:p>
          <a:p>
            <a:r>
              <a:rPr lang="en-US" dirty="0" smtClean="0"/>
              <a:t>Visual Web Part: Web Part contains a single control, which is a User Control. User Control deployed to the CONTROLTEMPLATES folder on the web server.</a:t>
            </a:r>
          </a:p>
          <a:p>
            <a:r>
              <a:rPr lang="en-US" dirty="0" smtClean="0"/>
              <a:t>Sandbox-enabled Visual Web Part: Enabled with the Visual Studio Power Tools for SharePoint. Allows you to use Visual Web Part with sandboxed solutions.</a:t>
            </a:r>
            <a:endParaRPr lang="en-US" dirty="0"/>
          </a:p>
        </p:txBody>
      </p:sp>
    </p:spTree>
    <p:extLst>
      <p:ext uri="{BB962C8B-B14F-4D97-AF65-F5344CB8AC3E}">
        <p14:creationId xmlns:p14="http://schemas.microsoft.com/office/powerpoint/2010/main" val="783990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Demo: Creating a </a:t>
            </a:r>
            <a:r>
              <a:rPr lang="en-US" dirty="0" smtClean="0"/>
              <a:t>Sandboxed </a:t>
            </a:r>
            <a:r>
              <a:rPr lang="en-US" dirty="0" smtClean="0"/>
              <a:t>Web Part</a:t>
            </a:r>
            <a:endParaRPr lang="en-US" dirty="0"/>
          </a:p>
        </p:txBody>
      </p:sp>
    </p:spTree>
    <p:extLst>
      <p:ext uri="{BB962C8B-B14F-4D97-AF65-F5344CB8AC3E}">
        <p14:creationId xmlns:p14="http://schemas.microsoft.com/office/powerpoint/2010/main" val="89240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Office 365 Site Collection</a:t>
            </a:r>
            <a:endParaRPr lang="en-US" dirty="0"/>
          </a:p>
        </p:txBody>
      </p:sp>
      <p:sp>
        <p:nvSpPr>
          <p:cNvPr id="5" name="Content Placeholder 4"/>
          <p:cNvSpPr>
            <a:spLocks noGrp="1"/>
          </p:cNvSpPr>
          <p:nvPr>
            <p:ph idx="1"/>
          </p:nvPr>
        </p:nvSpPr>
        <p:spPr/>
        <p:txBody>
          <a:bodyPr>
            <a:normAutofit fontScale="92500"/>
          </a:bodyPr>
          <a:lstStyle/>
          <a:p>
            <a:r>
              <a:rPr lang="en-US" dirty="0" smtClean="0"/>
              <a:t>Top level site of the site collection is your public site. (For example, </a:t>
            </a:r>
            <a:r>
              <a:rPr lang="en-US" dirty="0" smtClean="0">
                <a:hlinkClick r:id="rId2"/>
              </a:rPr>
              <a:t>http://beckybertram.sharepoint.com</a:t>
            </a:r>
            <a:r>
              <a:rPr lang="en-US" dirty="0" smtClean="0"/>
              <a:t>)</a:t>
            </a:r>
          </a:p>
          <a:p>
            <a:r>
              <a:rPr lang="en-US" dirty="0" smtClean="0"/>
              <a:t>Team Site sits inside top level site, but does not have anonymous access enabled by default.</a:t>
            </a:r>
          </a:p>
          <a:p>
            <a:r>
              <a:rPr lang="en-US" dirty="0" smtClean="0"/>
              <a:t>Sandboxed solutions must be deployed to Solutions gallery in the top level site.</a:t>
            </a:r>
          </a:p>
          <a:p>
            <a:r>
              <a:rPr lang="en-US" dirty="0" smtClean="0"/>
              <a:t>Link to site settings not available from site actions menu. Navigate directly: /_layouts/settings.aspx.</a:t>
            </a:r>
            <a:endParaRPr lang="en-US" dirty="0"/>
          </a:p>
        </p:txBody>
      </p:sp>
    </p:spTree>
    <p:extLst>
      <p:ext uri="{BB962C8B-B14F-4D97-AF65-F5344CB8AC3E}">
        <p14:creationId xmlns:p14="http://schemas.microsoft.com/office/powerpoint/2010/main" val="3900127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SharePoint Six-in-One</a:t>
            </a:r>
            <a:endParaRPr lang="en-US" dirty="0"/>
          </a:p>
        </p:txBody>
      </p:sp>
      <p:sp>
        <p:nvSpPr>
          <p:cNvPr id="3" name="Content Placeholder 2"/>
          <p:cNvSpPr>
            <a:spLocks noGrp="1"/>
          </p:cNvSpPr>
          <p:nvPr>
            <p:ph idx="1"/>
          </p:nvPr>
        </p:nvSpPr>
        <p:spPr>
          <a:xfrm>
            <a:off x="3886199" y="1600200"/>
            <a:ext cx="4648201" cy="4525963"/>
          </a:xfrm>
        </p:spPr>
        <p:txBody>
          <a:bodyPr/>
          <a:lstStyle/>
          <a:p>
            <a:pPr marL="0" indent="0">
              <a:buNone/>
            </a:pPr>
            <a:r>
              <a:rPr lang="en-US" dirty="0" smtClean="0"/>
              <a:t>The information in this presentation is condensed from chapters </a:t>
            </a:r>
            <a:r>
              <a:rPr lang="en-US" dirty="0" smtClean="0"/>
              <a:t>7 and 8, </a:t>
            </a:r>
            <a:r>
              <a:rPr lang="en-US" dirty="0" smtClean="0"/>
              <a:t>authored by myself, in “SharePoint 2010 Six-in-One”, published by </a:t>
            </a:r>
            <a:r>
              <a:rPr lang="en-US" dirty="0" err="1" smtClean="0"/>
              <a:t>Wrox</a:t>
            </a:r>
            <a:r>
              <a:rPr lang="en-US" dirty="0" smtClean="0"/>
              <a:t>.</a:t>
            </a:r>
            <a:endParaRPr lang="en-US" dirty="0"/>
          </a:p>
        </p:txBody>
      </p:sp>
      <p:sp>
        <p:nvSpPr>
          <p:cNvPr id="4" name="AutoShape 4" descr="http://img692.imageshack.us/img692/7844/23056461.jpg"/>
          <p:cNvSpPr>
            <a:spLocks noChangeAspect="1" noChangeArrowheads="1"/>
          </p:cNvSpPr>
          <p:nvPr/>
        </p:nvSpPr>
        <p:spPr bwMode="auto">
          <a:xfrm>
            <a:off x="87313"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676400"/>
            <a:ext cx="3062326"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000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Demo: Deploying Web Parts to an O365 Site</a:t>
            </a:r>
            <a:endParaRPr lang="en-US" dirty="0"/>
          </a:p>
        </p:txBody>
      </p:sp>
    </p:spTree>
    <p:extLst>
      <p:ext uri="{BB962C8B-B14F-4D97-AF65-F5344CB8AC3E}">
        <p14:creationId xmlns:p14="http://schemas.microsoft.com/office/powerpoint/2010/main" val="4395236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 Louis SharePoint Users Group</a:t>
            </a:r>
            <a:endParaRPr lang="en-US" dirty="0"/>
          </a:p>
        </p:txBody>
      </p:sp>
      <p:sp>
        <p:nvSpPr>
          <p:cNvPr id="3" name="Content Placeholder 2"/>
          <p:cNvSpPr>
            <a:spLocks noGrp="1"/>
          </p:cNvSpPr>
          <p:nvPr>
            <p:ph idx="1"/>
          </p:nvPr>
        </p:nvSpPr>
        <p:spPr/>
        <p:txBody>
          <a:bodyPr/>
          <a:lstStyle/>
          <a:p>
            <a:pPr marL="0" indent="0" algn="ctr">
              <a:buNone/>
            </a:pPr>
            <a:r>
              <a:rPr lang="en-US" dirty="0" smtClean="0">
                <a:hlinkClick r:id="rId2"/>
              </a:rPr>
              <a:t>http://www.stlsug.org</a:t>
            </a:r>
            <a:endParaRPr lang="en-US" dirty="0" smtClean="0"/>
          </a:p>
          <a:p>
            <a:pPr marL="0" indent="0">
              <a:buNone/>
            </a:pPr>
            <a:endParaRPr lang="en-US" dirty="0"/>
          </a:p>
        </p:txBody>
      </p:sp>
    </p:spTree>
    <p:extLst>
      <p:ext uri="{BB962C8B-B14F-4D97-AF65-F5344CB8AC3E}">
        <p14:creationId xmlns:p14="http://schemas.microsoft.com/office/powerpoint/2010/main" val="26589881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5672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675197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normAutofit/>
          </a:bodyPr>
          <a:lstStyle/>
          <a:p>
            <a:r>
              <a:rPr lang="en-US" dirty="0" smtClean="0"/>
              <a:t>What makes up a web part?</a:t>
            </a:r>
          </a:p>
          <a:p>
            <a:r>
              <a:rPr lang="en-US" dirty="0" smtClean="0"/>
              <a:t>What </a:t>
            </a:r>
            <a:r>
              <a:rPr lang="en-US" dirty="0" smtClean="0"/>
              <a:t>is a SharePoint feature?</a:t>
            </a:r>
          </a:p>
          <a:p>
            <a:r>
              <a:rPr lang="en-US" dirty="0" smtClean="0"/>
              <a:t>What is a SharePoint solution</a:t>
            </a:r>
            <a:r>
              <a:rPr lang="en-US" dirty="0" smtClean="0"/>
              <a:t>?</a:t>
            </a:r>
          </a:p>
          <a:p>
            <a:r>
              <a:rPr lang="en-US" dirty="0" smtClean="0"/>
              <a:t>What’s a sandboxed solution?</a:t>
            </a:r>
            <a:endParaRPr lang="en-US" dirty="0" smtClean="0"/>
          </a:p>
          <a:p>
            <a:r>
              <a:rPr lang="en-US" dirty="0" smtClean="0"/>
              <a:t>Using </a:t>
            </a:r>
            <a:r>
              <a:rPr lang="en-US" dirty="0" smtClean="0"/>
              <a:t>Visual Studio 2010 with </a:t>
            </a:r>
            <a:r>
              <a:rPr lang="en-US" dirty="0" smtClean="0"/>
              <a:t>SharePoint</a:t>
            </a:r>
          </a:p>
          <a:p>
            <a:r>
              <a:rPr lang="en-US" dirty="0" smtClean="0"/>
              <a:t>Understanding Office 365 SharePoint Sites</a:t>
            </a:r>
            <a:endParaRPr lang="en-US" dirty="0" smtClean="0"/>
          </a:p>
        </p:txBody>
      </p:sp>
    </p:spTree>
    <p:extLst>
      <p:ext uri="{BB962C8B-B14F-4D97-AF65-F5344CB8AC3E}">
        <p14:creationId xmlns:p14="http://schemas.microsoft.com/office/powerpoint/2010/main" val="2348780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Understanding Web Parts</a:t>
            </a:r>
            <a:endParaRPr lang="en-US" dirty="0"/>
          </a:p>
        </p:txBody>
      </p:sp>
    </p:spTree>
    <p:extLst>
      <p:ext uri="{BB962C8B-B14F-4D97-AF65-F5344CB8AC3E}">
        <p14:creationId xmlns:p14="http://schemas.microsoft.com/office/powerpoint/2010/main" val="3983463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a Web Part?</a:t>
            </a:r>
            <a:endParaRPr lang="en-US" dirty="0"/>
          </a:p>
        </p:txBody>
      </p:sp>
      <p:sp>
        <p:nvSpPr>
          <p:cNvPr id="5" name="Content Placeholder 4"/>
          <p:cNvSpPr>
            <a:spLocks noGrp="1"/>
          </p:cNvSpPr>
          <p:nvPr>
            <p:ph idx="1"/>
          </p:nvPr>
        </p:nvSpPr>
        <p:spPr/>
        <p:txBody>
          <a:bodyPr>
            <a:normAutofit lnSpcReduction="10000"/>
          </a:bodyPr>
          <a:lstStyle/>
          <a:p>
            <a:r>
              <a:rPr lang="en-US" dirty="0" smtClean="0"/>
              <a:t>Simply a Web Control, which inherits from </a:t>
            </a:r>
            <a:r>
              <a:rPr lang="en-US" sz="2400" dirty="0" err="1">
                <a:latin typeface="Courier New" pitchFamily="49" charset="0"/>
                <a:cs typeface="Courier New" pitchFamily="49" charset="0"/>
              </a:rPr>
              <a:t>System.Web.UI.WebControls.WebParts.WebPart</a:t>
            </a:r>
            <a:endParaRPr lang="en-US" sz="2400" dirty="0">
              <a:latin typeface="Courier New" pitchFamily="49" charset="0"/>
              <a:cs typeface="Courier New" pitchFamily="49" charset="0"/>
            </a:endParaRPr>
          </a:p>
          <a:p>
            <a:r>
              <a:rPr lang="en-US" dirty="0" smtClean="0"/>
              <a:t>Has special “plumbing” to allow it to be moved around a SharePoint page. Has uniform properties such as size, “chrome”, etc.</a:t>
            </a:r>
          </a:p>
          <a:p>
            <a:r>
              <a:rPr lang="en-US" dirty="0" smtClean="0"/>
              <a:t>Contains other controls.</a:t>
            </a:r>
          </a:p>
          <a:p>
            <a:r>
              <a:rPr lang="en-US" dirty="0" smtClean="0"/>
              <a:t>“Visual” Web Part contains a User Control, which can be used to visually design your web part.</a:t>
            </a:r>
            <a:endParaRPr lang="en-US" dirty="0"/>
          </a:p>
        </p:txBody>
      </p:sp>
    </p:spTree>
    <p:extLst>
      <p:ext uri="{BB962C8B-B14F-4D97-AF65-F5344CB8AC3E}">
        <p14:creationId xmlns:p14="http://schemas.microsoft.com/office/powerpoint/2010/main" val="2101544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Can Web Parts Be Used For?</a:t>
            </a:r>
            <a:endParaRPr lang="en-US" dirty="0"/>
          </a:p>
        </p:txBody>
      </p:sp>
      <p:sp>
        <p:nvSpPr>
          <p:cNvPr id="3" name="Content Placeholder 2"/>
          <p:cNvSpPr>
            <a:spLocks noGrp="1"/>
          </p:cNvSpPr>
          <p:nvPr>
            <p:ph idx="1"/>
          </p:nvPr>
        </p:nvSpPr>
        <p:spPr/>
        <p:txBody>
          <a:bodyPr/>
          <a:lstStyle/>
          <a:p>
            <a:r>
              <a:rPr lang="en-US" dirty="0" smtClean="0"/>
              <a:t>Anything!</a:t>
            </a:r>
          </a:p>
          <a:p>
            <a:r>
              <a:rPr lang="en-US" dirty="0" smtClean="0"/>
              <a:t>Can be used to access data within </a:t>
            </a:r>
            <a:r>
              <a:rPr lang="en-US" dirty="0" err="1" smtClean="0"/>
              <a:t>SharPoint</a:t>
            </a:r>
            <a:endParaRPr lang="en-US" dirty="0" smtClean="0"/>
          </a:p>
          <a:p>
            <a:r>
              <a:rPr lang="en-US" dirty="0" smtClean="0"/>
              <a:t>Good starting point for ASP.NET developers. Basically same process as writing an ASP.NET User Control.</a:t>
            </a:r>
          </a:p>
          <a:p>
            <a:r>
              <a:rPr lang="en-US" i="1" dirty="0" smtClean="0"/>
              <a:t>Note: </a:t>
            </a:r>
            <a:r>
              <a:rPr lang="en-US" dirty="0" smtClean="0"/>
              <a:t> Keep in mind that you won’t have as much flexibility with an O365 site as you’d have if you owned the farm.</a:t>
            </a:r>
            <a:endParaRPr lang="en-US" i="1" dirty="0" smtClean="0"/>
          </a:p>
        </p:txBody>
      </p:sp>
    </p:spTree>
    <p:extLst>
      <p:ext uri="{BB962C8B-B14F-4D97-AF65-F5344CB8AC3E}">
        <p14:creationId xmlns:p14="http://schemas.microsoft.com/office/powerpoint/2010/main" val="2783482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Web Part Files</a:t>
            </a:r>
            <a:endParaRPr lang="en-US" dirty="0"/>
          </a:p>
        </p:txBody>
      </p:sp>
      <p:sp>
        <p:nvSpPr>
          <p:cNvPr id="5" name="Content Placeholder 4"/>
          <p:cNvSpPr>
            <a:spLocks noGrp="1"/>
          </p:cNvSpPr>
          <p:nvPr>
            <p:ph idx="1"/>
          </p:nvPr>
        </p:nvSpPr>
        <p:spPr/>
        <p:txBody>
          <a:bodyPr/>
          <a:lstStyle/>
          <a:p>
            <a:r>
              <a:rPr lang="en-US" dirty="0" smtClean="0"/>
              <a:t>Assembly</a:t>
            </a:r>
          </a:p>
          <a:p>
            <a:r>
              <a:rPr lang="en-US" dirty="0" smtClean="0"/>
              <a:t>Configuration file (.</a:t>
            </a:r>
            <a:r>
              <a:rPr lang="en-US" dirty="0" err="1" smtClean="0"/>
              <a:t>webpart</a:t>
            </a:r>
            <a:r>
              <a:rPr lang="en-US" dirty="0" smtClean="0"/>
              <a:t> or legacy .</a:t>
            </a:r>
            <a:r>
              <a:rPr lang="en-US" dirty="0" err="1" smtClean="0"/>
              <a:t>dwp</a:t>
            </a:r>
            <a:r>
              <a:rPr lang="en-US" dirty="0" smtClean="0"/>
              <a:t> extension): Title, Chrome type, assembly and type name, etc.</a:t>
            </a:r>
          </a:p>
          <a:p>
            <a:r>
              <a:rPr lang="en-US" dirty="0" smtClean="0"/>
              <a:t>Element manifest: tells SharePoint how to add Web Part to the Web Part Gallery, including what the Web Part’s title, group name should be.</a:t>
            </a:r>
          </a:p>
          <a:p>
            <a:endParaRPr lang="en-US" dirty="0" smtClean="0"/>
          </a:p>
        </p:txBody>
      </p:sp>
    </p:spTree>
    <p:extLst>
      <p:ext uri="{BB962C8B-B14F-4D97-AF65-F5344CB8AC3E}">
        <p14:creationId xmlns:p14="http://schemas.microsoft.com/office/powerpoint/2010/main" val="3768378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Features and Solutions</a:t>
            </a:r>
            <a:endParaRPr lang="en-US" dirty="0"/>
          </a:p>
        </p:txBody>
      </p:sp>
    </p:spTree>
    <p:extLst>
      <p:ext uri="{BB962C8B-B14F-4D97-AF65-F5344CB8AC3E}">
        <p14:creationId xmlns:p14="http://schemas.microsoft.com/office/powerpoint/2010/main" val="902803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SharePoint Feature?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unit of functionality within SharePoint that can be turned on, or “activated”.</a:t>
            </a:r>
            <a:endParaRPr lang="en-US" dirty="0"/>
          </a:p>
          <a:p>
            <a:r>
              <a:rPr lang="en-US" dirty="0" smtClean="0"/>
              <a:t>Hard to describe because it can be essentially any piece of functionality in SharePoint</a:t>
            </a:r>
            <a:r>
              <a:rPr lang="en-US" dirty="0" smtClean="0"/>
              <a:t>.</a:t>
            </a:r>
          </a:p>
          <a:p>
            <a:pPr lvl="1"/>
            <a:r>
              <a:rPr lang="en-US" dirty="0" smtClean="0"/>
              <a:t>Usually, either code is executed, or content is added to a content database (i.e. something is changed in a site collection or site).</a:t>
            </a:r>
            <a:endParaRPr lang="en-US" dirty="0" smtClean="0"/>
          </a:p>
          <a:p>
            <a:r>
              <a:rPr lang="en-US" dirty="0" smtClean="0"/>
              <a:t>You could write a feature to:</a:t>
            </a:r>
          </a:p>
          <a:p>
            <a:pPr lvl="1"/>
            <a:r>
              <a:rPr lang="en-US" dirty="0" smtClean="0"/>
              <a:t>Add a site column, content type, or list to a site.</a:t>
            </a:r>
          </a:p>
          <a:p>
            <a:pPr lvl="1"/>
            <a:r>
              <a:rPr lang="en-US" dirty="0" smtClean="0"/>
              <a:t>Add an item to a list</a:t>
            </a:r>
          </a:p>
          <a:p>
            <a:pPr lvl="1"/>
            <a:r>
              <a:rPr lang="en-US" dirty="0" smtClean="0"/>
              <a:t>Start a timer job.</a:t>
            </a:r>
          </a:p>
          <a:p>
            <a:pPr lvl="1"/>
            <a:r>
              <a:rPr lang="en-US" dirty="0" smtClean="0"/>
              <a:t>Kick off a workflow</a:t>
            </a:r>
          </a:p>
          <a:p>
            <a:pPr lvl="1"/>
            <a:r>
              <a:rPr lang="en-US" dirty="0" smtClean="0"/>
              <a:t>Add a web part to </a:t>
            </a:r>
            <a:r>
              <a:rPr lang="en-US" dirty="0" smtClean="0"/>
              <a:t>the web part gallery</a:t>
            </a:r>
          </a:p>
          <a:p>
            <a:pPr lvl="1"/>
            <a:r>
              <a:rPr lang="en-US" dirty="0" smtClean="0"/>
              <a:t>Add a web part to a page.</a:t>
            </a:r>
            <a:endParaRPr lang="en-US" dirty="0" smtClean="0"/>
          </a:p>
          <a:p>
            <a:pPr lvl="1"/>
            <a:endParaRPr lang="en-US" dirty="0" smtClean="0"/>
          </a:p>
        </p:txBody>
      </p:sp>
    </p:spTree>
    <p:extLst>
      <p:ext uri="{BB962C8B-B14F-4D97-AF65-F5344CB8AC3E}">
        <p14:creationId xmlns:p14="http://schemas.microsoft.com/office/powerpoint/2010/main" val="3570785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JumpstartSPDev">
  <a:themeElements>
    <a:clrScheme name="Custom 1">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000000"/>
      </a:hlink>
      <a:folHlink>
        <a:srgbClr val="0000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JumpstartSPDev</Template>
  <TotalTime>63</TotalTime>
  <Words>1006</Words>
  <Application>Microsoft Office PowerPoint</Application>
  <PresentationFormat>On-screen Show (4:3)</PresentationFormat>
  <Paragraphs>86</Paragraphs>
  <Slides>23</Slides>
  <Notes>0</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JumpstartSPDev</vt:lpstr>
      <vt:lpstr>Office Theme</vt:lpstr>
      <vt:lpstr>St. Louis Day of Dot Net 2011 Building Web Parts for an Office 365 SharePoint Site</vt:lpstr>
      <vt:lpstr>SharePoint Six-in-One</vt:lpstr>
      <vt:lpstr>Topics</vt:lpstr>
      <vt:lpstr>Understanding Web Parts</vt:lpstr>
      <vt:lpstr>What is a Web Part?</vt:lpstr>
      <vt:lpstr>What Can Web Parts Be Used For?</vt:lpstr>
      <vt:lpstr>Web Part Files</vt:lpstr>
      <vt:lpstr>Features and Solutions</vt:lpstr>
      <vt:lpstr>What is a SharePoint Feature?</vt:lpstr>
      <vt:lpstr>Scope</vt:lpstr>
      <vt:lpstr>Feature Activation/Deactivation</vt:lpstr>
      <vt:lpstr>What is a Solution?</vt:lpstr>
      <vt:lpstr>Sandboxed vs. Farm Solutions</vt:lpstr>
      <vt:lpstr>Solutions Gallery</vt:lpstr>
      <vt:lpstr>Visual Studio 2010</vt:lpstr>
      <vt:lpstr>VS Third Party Add-Ons</vt:lpstr>
      <vt:lpstr>Kinds of Web Parts</vt:lpstr>
      <vt:lpstr>Demo: Creating a Sandboxed Web Part</vt:lpstr>
      <vt:lpstr>Office 365 Site Collection</vt:lpstr>
      <vt:lpstr>Demo: Deploying Web Parts to an O365 Site</vt:lpstr>
      <vt:lpstr>St. Louis SharePoint Users Group</vt:lpstr>
      <vt:lpstr>PowerPoint Presentation</vt:lpstr>
      <vt:lpstr>Questions?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Louis Day of Dot Net 2011 Jump Start: SharePoint Development</dc:title>
  <dc:creator>Becky</dc:creator>
  <cp:lastModifiedBy>Becky</cp:lastModifiedBy>
  <cp:revision>9</cp:revision>
  <dcterms:created xsi:type="dcterms:W3CDTF">2011-08-04T21:59:30Z</dcterms:created>
  <dcterms:modified xsi:type="dcterms:W3CDTF">2011-08-05T19:11:21Z</dcterms:modified>
</cp:coreProperties>
</file>